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14" r:id="rId4"/>
  </p:sldMasterIdLst>
  <p:notesMasterIdLst>
    <p:notesMasterId r:id="rId34"/>
  </p:notesMasterIdLst>
  <p:handoutMasterIdLst>
    <p:handoutMasterId r:id="rId35"/>
  </p:handoutMasterIdLst>
  <p:sldIdLst>
    <p:sldId id="1358" r:id="rId5"/>
    <p:sldId id="289" r:id="rId6"/>
    <p:sldId id="290" r:id="rId7"/>
    <p:sldId id="1317" r:id="rId8"/>
    <p:sldId id="1359" r:id="rId9"/>
    <p:sldId id="292" r:id="rId10"/>
    <p:sldId id="293" r:id="rId11"/>
    <p:sldId id="294" r:id="rId12"/>
    <p:sldId id="295" r:id="rId13"/>
    <p:sldId id="296" r:id="rId14"/>
    <p:sldId id="297" r:id="rId15"/>
    <p:sldId id="298" r:id="rId16"/>
    <p:sldId id="299" r:id="rId17"/>
    <p:sldId id="300" r:id="rId18"/>
    <p:sldId id="1328" r:id="rId19"/>
    <p:sldId id="301" r:id="rId20"/>
    <p:sldId id="1329" r:id="rId21"/>
    <p:sldId id="302" r:id="rId22"/>
    <p:sldId id="303" r:id="rId23"/>
    <p:sldId id="304" r:id="rId24"/>
    <p:sldId id="1327" r:id="rId25"/>
    <p:sldId id="1318" r:id="rId26"/>
    <p:sldId id="257" r:id="rId27"/>
    <p:sldId id="1040" r:id="rId28"/>
    <p:sldId id="1041" r:id="rId29"/>
    <p:sldId id="1043" r:id="rId30"/>
    <p:sldId id="1044" r:id="rId31"/>
    <p:sldId id="1052" r:id="rId32"/>
    <p:sldId id="259"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B88D30-CAB2-422E-AFF2-235EC9484D59}"/>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sz="1000">
                <a:latin typeface="Arial" panose="020B0604020202020204" pitchFamily="34" charset="0"/>
                <a:cs typeface="Arial" panose="020B0604020202020204" pitchFamily="34" charset="0"/>
              </a:rPr>
              <a:t>Class – The Book Of Revelation (56)</a:t>
            </a:r>
          </a:p>
        </p:txBody>
      </p:sp>
      <p:sp>
        <p:nvSpPr>
          <p:cNvPr id="3" name="Date Placeholder 2">
            <a:extLst>
              <a:ext uri="{FF2B5EF4-FFF2-40B4-BE49-F238E27FC236}">
                <a16:creationId xmlns:a16="http://schemas.microsoft.com/office/drawing/2014/main" id="{67F21C35-2C43-421A-BEA8-3254658EA545}"/>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sz="1000">
                <a:latin typeface="Arial" panose="020B0604020202020204" pitchFamily="34" charset="0"/>
                <a:cs typeface="Arial" panose="020B0604020202020204" pitchFamily="34" charset="0"/>
              </a:rPr>
              <a:t>3/28/2021 pm</a:t>
            </a:r>
          </a:p>
        </p:txBody>
      </p:sp>
      <p:sp>
        <p:nvSpPr>
          <p:cNvPr id="4" name="Footer Placeholder 3">
            <a:extLst>
              <a:ext uri="{FF2B5EF4-FFF2-40B4-BE49-F238E27FC236}">
                <a16:creationId xmlns:a16="http://schemas.microsoft.com/office/drawing/2014/main" id="{A08D4503-FB90-4019-B27E-9D7E2DFBC442}"/>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70C8D2A6-74B9-4A0D-AEAF-E13417C09147}"/>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B463B31-8C15-4699-BEF4-84F1A8E4939F}"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11166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Class – The Book Of Revelation (56)</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r>
              <a:rPr lang="en-US"/>
              <a:t>3/28/2021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207B25D-1DC8-4E0B-A044-2CA2C67A1092}" type="slidenum">
              <a:rPr lang="en-US" smtClean="0"/>
              <a:t>‹#›</a:t>
            </a:fld>
            <a:endParaRPr lang="en-US"/>
          </a:p>
        </p:txBody>
      </p:sp>
    </p:spTree>
    <p:extLst>
      <p:ext uri="{BB962C8B-B14F-4D97-AF65-F5344CB8AC3E}">
        <p14:creationId xmlns:p14="http://schemas.microsoft.com/office/powerpoint/2010/main" val="295736427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C5CBB8-736D-48FF-8305-8EFAABC30852}"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33CC-EAF4-4DB8-A583-479C76F3BCB2}" type="slidenum">
              <a:rPr lang="en-US" smtClean="0"/>
              <a:t>‹#›</a:t>
            </a:fld>
            <a:endParaRPr lang="en-US"/>
          </a:p>
        </p:txBody>
      </p:sp>
    </p:spTree>
    <p:extLst>
      <p:ext uri="{BB962C8B-B14F-4D97-AF65-F5344CB8AC3E}">
        <p14:creationId xmlns:p14="http://schemas.microsoft.com/office/powerpoint/2010/main" val="3686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5CBB8-736D-48FF-8305-8EFAABC30852}"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33CC-EAF4-4DB8-A583-479C76F3BCB2}" type="slidenum">
              <a:rPr lang="en-US" smtClean="0"/>
              <a:t>‹#›</a:t>
            </a:fld>
            <a:endParaRPr lang="en-US"/>
          </a:p>
        </p:txBody>
      </p:sp>
    </p:spTree>
    <p:extLst>
      <p:ext uri="{BB962C8B-B14F-4D97-AF65-F5344CB8AC3E}">
        <p14:creationId xmlns:p14="http://schemas.microsoft.com/office/powerpoint/2010/main" val="38687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5CBB8-736D-48FF-8305-8EFAABC30852}"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33CC-EAF4-4DB8-A583-479C76F3BCB2}" type="slidenum">
              <a:rPr lang="en-US" smtClean="0"/>
              <a:t>‹#›</a:t>
            </a:fld>
            <a:endParaRPr lang="en-US"/>
          </a:p>
        </p:txBody>
      </p:sp>
    </p:spTree>
    <p:extLst>
      <p:ext uri="{BB962C8B-B14F-4D97-AF65-F5344CB8AC3E}">
        <p14:creationId xmlns:p14="http://schemas.microsoft.com/office/powerpoint/2010/main" val="420312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9B9A54-A4ED-440C-97C3-D234E2090E7F}"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57C19-7167-4943-8155-B067D3F629E1}" type="slidenum">
              <a:rPr lang="en-US" smtClean="0"/>
              <a:t>‹#›</a:t>
            </a:fld>
            <a:endParaRPr lang="en-US"/>
          </a:p>
        </p:txBody>
      </p:sp>
    </p:spTree>
    <p:extLst>
      <p:ext uri="{BB962C8B-B14F-4D97-AF65-F5344CB8AC3E}">
        <p14:creationId xmlns:p14="http://schemas.microsoft.com/office/powerpoint/2010/main" val="222612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B9A54-A4ED-440C-97C3-D234E2090E7F}"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57C19-7167-4943-8155-B067D3F629E1}" type="slidenum">
              <a:rPr lang="en-US" smtClean="0"/>
              <a:t>‹#›</a:t>
            </a:fld>
            <a:endParaRPr lang="en-US"/>
          </a:p>
        </p:txBody>
      </p:sp>
    </p:spTree>
    <p:extLst>
      <p:ext uri="{BB962C8B-B14F-4D97-AF65-F5344CB8AC3E}">
        <p14:creationId xmlns:p14="http://schemas.microsoft.com/office/powerpoint/2010/main" val="408412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B9A54-A4ED-440C-97C3-D234E2090E7F}"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57C19-7167-4943-8155-B067D3F629E1}" type="slidenum">
              <a:rPr lang="en-US" smtClean="0"/>
              <a:t>‹#›</a:t>
            </a:fld>
            <a:endParaRPr lang="en-US"/>
          </a:p>
        </p:txBody>
      </p:sp>
    </p:spTree>
    <p:extLst>
      <p:ext uri="{BB962C8B-B14F-4D97-AF65-F5344CB8AC3E}">
        <p14:creationId xmlns:p14="http://schemas.microsoft.com/office/powerpoint/2010/main" val="161463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B9A54-A4ED-440C-97C3-D234E2090E7F}"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57C19-7167-4943-8155-B067D3F629E1}" type="slidenum">
              <a:rPr lang="en-US" smtClean="0"/>
              <a:t>‹#›</a:t>
            </a:fld>
            <a:endParaRPr lang="en-US"/>
          </a:p>
        </p:txBody>
      </p:sp>
    </p:spTree>
    <p:extLst>
      <p:ext uri="{BB962C8B-B14F-4D97-AF65-F5344CB8AC3E}">
        <p14:creationId xmlns:p14="http://schemas.microsoft.com/office/powerpoint/2010/main" val="4161005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B9A54-A4ED-440C-97C3-D234E2090E7F}"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257C19-7167-4943-8155-B067D3F629E1}" type="slidenum">
              <a:rPr lang="en-US" smtClean="0"/>
              <a:t>‹#›</a:t>
            </a:fld>
            <a:endParaRPr lang="en-US"/>
          </a:p>
        </p:txBody>
      </p:sp>
    </p:spTree>
    <p:extLst>
      <p:ext uri="{BB962C8B-B14F-4D97-AF65-F5344CB8AC3E}">
        <p14:creationId xmlns:p14="http://schemas.microsoft.com/office/powerpoint/2010/main" val="1261497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B9A54-A4ED-440C-97C3-D234E2090E7F}"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57C19-7167-4943-8155-B067D3F629E1}" type="slidenum">
              <a:rPr lang="en-US" smtClean="0"/>
              <a:t>‹#›</a:t>
            </a:fld>
            <a:endParaRPr lang="en-US"/>
          </a:p>
        </p:txBody>
      </p:sp>
    </p:spTree>
    <p:extLst>
      <p:ext uri="{BB962C8B-B14F-4D97-AF65-F5344CB8AC3E}">
        <p14:creationId xmlns:p14="http://schemas.microsoft.com/office/powerpoint/2010/main" val="3862465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B9A54-A4ED-440C-97C3-D234E2090E7F}"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257C19-7167-4943-8155-B067D3F629E1}" type="slidenum">
              <a:rPr lang="en-US" smtClean="0"/>
              <a:t>‹#›</a:t>
            </a:fld>
            <a:endParaRPr lang="en-US"/>
          </a:p>
        </p:txBody>
      </p:sp>
    </p:spTree>
    <p:extLst>
      <p:ext uri="{BB962C8B-B14F-4D97-AF65-F5344CB8AC3E}">
        <p14:creationId xmlns:p14="http://schemas.microsoft.com/office/powerpoint/2010/main" val="3946014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B9A54-A4ED-440C-97C3-D234E2090E7F}"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57C19-7167-4943-8155-B067D3F629E1}" type="slidenum">
              <a:rPr lang="en-US" smtClean="0"/>
              <a:t>‹#›</a:t>
            </a:fld>
            <a:endParaRPr lang="en-US"/>
          </a:p>
        </p:txBody>
      </p:sp>
    </p:spTree>
    <p:extLst>
      <p:ext uri="{BB962C8B-B14F-4D97-AF65-F5344CB8AC3E}">
        <p14:creationId xmlns:p14="http://schemas.microsoft.com/office/powerpoint/2010/main" val="42598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5CBB8-736D-48FF-8305-8EFAABC30852}"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33CC-EAF4-4DB8-A583-479C76F3BCB2}" type="slidenum">
              <a:rPr lang="en-US" smtClean="0"/>
              <a:t>‹#›</a:t>
            </a:fld>
            <a:endParaRPr lang="en-US"/>
          </a:p>
        </p:txBody>
      </p:sp>
    </p:spTree>
    <p:extLst>
      <p:ext uri="{BB962C8B-B14F-4D97-AF65-F5344CB8AC3E}">
        <p14:creationId xmlns:p14="http://schemas.microsoft.com/office/powerpoint/2010/main" val="2921459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B9A54-A4ED-440C-97C3-D234E2090E7F}"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57C19-7167-4943-8155-B067D3F629E1}" type="slidenum">
              <a:rPr lang="en-US" smtClean="0"/>
              <a:t>‹#›</a:t>
            </a:fld>
            <a:endParaRPr lang="en-US"/>
          </a:p>
        </p:txBody>
      </p:sp>
    </p:spTree>
    <p:extLst>
      <p:ext uri="{BB962C8B-B14F-4D97-AF65-F5344CB8AC3E}">
        <p14:creationId xmlns:p14="http://schemas.microsoft.com/office/powerpoint/2010/main" val="2297361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B9A54-A4ED-440C-97C3-D234E2090E7F}"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57C19-7167-4943-8155-B067D3F629E1}" type="slidenum">
              <a:rPr lang="en-US" smtClean="0"/>
              <a:t>‹#›</a:t>
            </a:fld>
            <a:endParaRPr lang="en-US"/>
          </a:p>
        </p:txBody>
      </p:sp>
    </p:spTree>
    <p:extLst>
      <p:ext uri="{BB962C8B-B14F-4D97-AF65-F5344CB8AC3E}">
        <p14:creationId xmlns:p14="http://schemas.microsoft.com/office/powerpoint/2010/main" val="1915789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B9A54-A4ED-440C-97C3-D234E2090E7F}"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57C19-7167-4943-8155-B067D3F629E1}" type="slidenum">
              <a:rPr lang="en-US" smtClean="0"/>
              <a:t>‹#›</a:t>
            </a:fld>
            <a:endParaRPr lang="en-US"/>
          </a:p>
        </p:txBody>
      </p:sp>
    </p:spTree>
    <p:extLst>
      <p:ext uri="{BB962C8B-B14F-4D97-AF65-F5344CB8AC3E}">
        <p14:creationId xmlns:p14="http://schemas.microsoft.com/office/powerpoint/2010/main" val="2184052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35270820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799826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2995022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31041199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15212496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8526421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170575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5CBB8-736D-48FF-8305-8EFAABC30852}"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33CC-EAF4-4DB8-A583-479C76F3BCB2}" type="slidenum">
              <a:rPr lang="en-US" smtClean="0"/>
              <a:t>‹#›</a:t>
            </a:fld>
            <a:endParaRPr lang="en-US"/>
          </a:p>
        </p:txBody>
      </p:sp>
    </p:spTree>
    <p:extLst>
      <p:ext uri="{BB962C8B-B14F-4D97-AF65-F5344CB8AC3E}">
        <p14:creationId xmlns:p14="http://schemas.microsoft.com/office/powerpoint/2010/main" val="30057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31441210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020729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7760458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764677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2126640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970727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850842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817087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28645193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675575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5CBB8-736D-48FF-8305-8EFAABC30852}"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833CC-EAF4-4DB8-A583-479C76F3BCB2}" type="slidenum">
              <a:rPr lang="en-US" smtClean="0"/>
              <a:t>‹#›</a:t>
            </a:fld>
            <a:endParaRPr lang="en-US"/>
          </a:p>
        </p:txBody>
      </p:sp>
    </p:spTree>
    <p:extLst>
      <p:ext uri="{BB962C8B-B14F-4D97-AF65-F5344CB8AC3E}">
        <p14:creationId xmlns:p14="http://schemas.microsoft.com/office/powerpoint/2010/main" val="751356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3553468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0739118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3667853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22947930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3928945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1098213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14995168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3876556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3401064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53377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5CBB8-736D-48FF-8305-8EFAABC30852}"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833CC-EAF4-4DB8-A583-479C76F3BCB2}" type="slidenum">
              <a:rPr lang="en-US" smtClean="0"/>
              <a:t>‹#›</a:t>
            </a:fld>
            <a:endParaRPr lang="en-US"/>
          </a:p>
        </p:txBody>
      </p:sp>
    </p:spTree>
    <p:extLst>
      <p:ext uri="{BB962C8B-B14F-4D97-AF65-F5344CB8AC3E}">
        <p14:creationId xmlns:p14="http://schemas.microsoft.com/office/powerpoint/2010/main" val="2367673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2930673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89116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5175931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2183999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1258101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27988369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38356474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5CBB8-736D-48FF-8305-8EFAABC30852}"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33CC-EAF4-4DB8-A583-479C76F3BCB2}" type="slidenum">
              <a:rPr lang="en-US" smtClean="0"/>
              <a:t>‹#›</a:t>
            </a:fld>
            <a:endParaRPr lang="en-US"/>
          </a:p>
        </p:txBody>
      </p:sp>
    </p:spTree>
    <p:extLst>
      <p:ext uri="{BB962C8B-B14F-4D97-AF65-F5344CB8AC3E}">
        <p14:creationId xmlns:p14="http://schemas.microsoft.com/office/powerpoint/2010/main" val="162583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5CBB8-736D-48FF-8305-8EFAABC30852}"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833CC-EAF4-4DB8-A583-479C76F3BCB2}" type="slidenum">
              <a:rPr lang="en-US" smtClean="0"/>
              <a:t>‹#›</a:t>
            </a:fld>
            <a:endParaRPr lang="en-US"/>
          </a:p>
        </p:txBody>
      </p:sp>
    </p:spTree>
    <p:extLst>
      <p:ext uri="{BB962C8B-B14F-4D97-AF65-F5344CB8AC3E}">
        <p14:creationId xmlns:p14="http://schemas.microsoft.com/office/powerpoint/2010/main" val="167195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5CBB8-736D-48FF-8305-8EFAABC30852}"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833CC-EAF4-4DB8-A583-479C76F3BCB2}" type="slidenum">
              <a:rPr lang="en-US" smtClean="0"/>
              <a:t>‹#›</a:t>
            </a:fld>
            <a:endParaRPr lang="en-US"/>
          </a:p>
        </p:txBody>
      </p:sp>
    </p:spTree>
    <p:extLst>
      <p:ext uri="{BB962C8B-B14F-4D97-AF65-F5344CB8AC3E}">
        <p14:creationId xmlns:p14="http://schemas.microsoft.com/office/powerpoint/2010/main" val="228462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5CBB8-736D-48FF-8305-8EFAABC30852}"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833CC-EAF4-4DB8-A583-479C76F3BCB2}" type="slidenum">
              <a:rPr lang="en-US" smtClean="0"/>
              <a:t>‹#›</a:t>
            </a:fld>
            <a:endParaRPr lang="en-US"/>
          </a:p>
        </p:txBody>
      </p:sp>
    </p:spTree>
    <p:extLst>
      <p:ext uri="{BB962C8B-B14F-4D97-AF65-F5344CB8AC3E}">
        <p14:creationId xmlns:p14="http://schemas.microsoft.com/office/powerpoint/2010/main" val="6454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5CBB8-736D-48FF-8305-8EFAABC30852}" type="datetimeFigureOut">
              <a:rPr lang="en-US" smtClean="0"/>
              <a:t>4/2/2021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833CC-EAF4-4DB8-A583-479C76F3BCB2}" type="slidenum">
              <a:rPr lang="en-US" smtClean="0"/>
              <a:t>‹#›</a:t>
            </a:fld>
            <a:endParaRPr lang="en-US"/>
          </a:p>
        </p:txBody>
      </p:sp>
    </p:spTree>
    <p:extLst>
      <p:ext uri="{BB962C8B-B14F-4D97-AF65-F5344CB8AC3E}">
        <p14:creationId xmlns:p14="http://schemas.microsoft.com/office/powerpoint/2010/main" val="1556428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B9A54-A4ED-440C-97C3-D234E2090E7F}" type="datetimeFigureOut">
              <a:rPr lang="en-US" smtClean="0"/>
              <a:t>4/2/2021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57C19-7167-4943-8155-B067D3F629E1}" type="slidenum">
              <a:rPr lang="en-US" smtClean="0"/>
              <a:t>‹#›</a:t>
            </a:fld>
            <a:endParaRPr lang="en-US"/>
          </a:p>
        </p:txBody>
      </p:sp>
    </p:spTree>
    <p:extLst>
      <p:ext uri="{BB962C8B-B14F-4D97-AF65-F5344CB8AC3E}">
        <p14:creationId xmlns:p14="http://schemas.microsoft.com/office/powerpoint/2010/main" val="20465431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59B9A54-A4ED-440C-97C3-D234E2090E7F}" type="datetimeFigureOut">
              <a:rPr lang="en-US" smtClean="0"/>
              <a:t>4/2/2021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A257C19-7167-4943-8155-B067D3F629E1}" type="slidenum">
              <a:rPr lang="en-US" smtClean="0"/>
              <a:t>‹#›</a:t>
            </a:fld>
            <a:endParaRPr lang="en-US"/>
          </a:p>
        </p:txBody>
      </p:sp>
    </p:spTree>
    <p:extLst>
      <p:ext uri="{BB962C8B-B14F-4D97-AF65-F5344CB8AC3E}">
        <p14:creationId xmlns:p14="http://schemas.microsoft.com/office/powerpoint/2010/main" val="389995129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373548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March 28, 2021</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9984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71" y="1234910"/>
            <a:ext cx="8361575" cy="5262979"/>
          </a:xfrm>
          <a:solidFill>
            <a:schemeClr val="bg1"/>
          </a:solidFill>
          <a:ln w="38100">
            <a:noFill/>
          </a:ln>
        </p:spPr>
        <p:txBody>
          <a:bodyPr wrap="square">
            <a:spAutoFit/>
          </a:bodyPr>
          <a:lstStyle/>
          <a:p>
            <a:pPr>
              <a:spcBef>
                <a:spcPts val="0"/>
              </a:spcBef>
            </a:pPr>
            <a:r>
              <a:rPr lang="en-US" b="1" dirty="0">
                <a:latin typeface="Arial Narrow" panose="020B0606020202030204" pitchFamily="34" charset="0"/>
                <a:cs typeface="Arial" panose="020B0604020202020204" pitchFamily="34" charset="0"/>
              </a:rPr>
              <a:t>Angel announces</a:t>
            </a:r>
            <a:r>
              <a:rPr lang="en-US" dirty="0">
                <a:latin typeface="Arial Narrow" panose="020B0606020202030204" pitchFamily="34" charset="0"/>
                <a:cs typeface="Arial" panose="020B0604020202020204" pitchFamily="34" charset="0"/>
              </a:rPr>
              <a:t> </a:t>
            </a:r>
            <a:r>
              <a:rPr lang="en-US" i="1" dirty="0">
                <a:latin typeface="Arial Narrow" panose="020B0606020202030204" pitchFamily="34" charset="0"/>
                <a:cs typeface="Arial" panose="020B0604020202020204" pitchFamily="34" charset="0"/>
              </a:rPr>
              <a:t>“</a:t>
            </a:r>
            <a:r>
              <a:rPr lang="en-US" b="1" i="1" dirty="0">
                <a:latin typeface="Arial Narrow" panose="020B0606020202030204" pitchFamily="34" charset="0"/>
                <a:cs typeface="Arial" panose="020B0604020202020204" pitchFamily="34" charset="0"/>
              </a:rPr>
              <a:t>The harvest is right for reaping</a:t>
            </a:r>
            <a:r>
              <a:rPr lang="en-US" i="1" dirty="0">
                <a:latin typeface="Arial Narrow" panose="020B0606020202030204" pitchFamily="34" charset="0"/>
                <a:cs typeface="Arial" panose="020B0604020202020204" pitchFamily="34" charset="0"/>
              </a:rPr>
              <a:t>”</a:t>
            </a:r>
          </a:p>
          <a:p>
            <a:pPr lvl="1">
              <a:spcBef>
                <a:spcPts val="0"/>
              </a:spcBef>
            </a:pPr>
            <a:r>
              <a:rPr lang="en-US" dirty="0">
                <a:latin typeface="Arial Narrow" panose="020B0606020202030204" pitchFamily="34" charset="0"/>
                <a:cs typeface="Arial" panose="020B0604020202020204" pitchFamily="34" charset="0"/>
              </a:rPr>
              <a:t>This </a:t>
            </a:r>
            <a:r>
              <a:rPr lang="en-US" b="1" dirty="0">
                <a:latin typeface="Arial Narrow" panose="020B0606020202030204" pitchFamily="34" charset="0"/>
                <a:cs typeface="Arial" panose="020B0604020202020204" pitchFamily="34" charset="0"/>
              </a:rPr>
              <a:t>first harvesting </a:t>
            </a:r>
            <a:r>
              <a:rPr lang="en-US" dirty="0">
                <a:latin typeface="Arial Narrow" panose="020B0606020202030204" pitchFamily="34" charset="0"/>
                <a:cs typeface="Arial" panose="020B0604020202020204" pitchFamily="34" charset="0"/>
              </a:rPr>
              <a:t>(grain) seems to refer to </a:t>
            </a:r>
            <a:r>
              <a:rPr lang="en-US" u="sng" dirty="0">
                <a:latin typeface="Arial Narrow" panose="020B0606020202030204" pitchFamily="34" charset="0"/>
                <a:cs typeface="Arial" panose="020B0604020202020204" pitchFamily="34" charset="0"/>
              </a:rPr>
              <a:t>gathering righteous ones</a:t>
            </a:r>
            <a:r>
              <a:rPr lang="en-US" dirty="0">
                <a:latin typeface="Arial Narrow" panose="020B0606020202030204" pitchFamily="34" charset="0"/>
                <a:cs typeface="Arial" panose="020B0604020202020204" pitchFamily="34" charset="0"/>
              </a:rPr>
              <a:t>. (Matthew 3:12; 9:37-38; John 4:35-38)</a:t>
            </a:r>
          </a:p>
          <a:p>
            <a:pPr lvl="1">
              <a:spcBef>
                <a:spcPts val="0"/>
              </a:spcBef>
            </a:pPr>
            <a:r>
              <a:rPr lang="en-US" dirty="0">
                <a:latin typeface="Arial Narrow" panose="020B0606020202030204" pitchFamily="34" charset="0"/>
                <a:cs typeface="Arial" panose="020B0604020202020204" pitchFamily="34" charset="0"/>
              </a:rPr>
              <a:t>God’s messenger announces that the time for righteous judgment has arrived.</a:t>
            </a:r>
          </a:p>
          <a:p>
            <a:pPr>
              <a:spcBef>
                <a:spcPts val="0"/>
              </a:spcBef>
            </a:pPr>
            <a:r>
              <a:rPr lang="en-US" b="1" dirty="0">
                <a:latin typeface="Arial Narrow" panose="020B0606020202030204" pitchFamily="34" charset="0"/>
                <a:cs typeface="Arial" panose="020B0604020202020204" pitchFamily="34" charset="0"/>
              </a:rPr>
              <a:t>Signals deliverance / vindication, for the righteous and defeat for the forces of evil (those who had tormented God’s children.)</a:t>
            </a:r>
          </a:p>
          <a:p>
            <a:pPr>
              <a:spcBef>
                <a:spcPts val="0"/>
              </a:spcBef>
            </a:pPr>
            <a:r>
              <a:rPr lang="en-US" b="1" dirty="0">
                <a:latin typeface="Arial Narrow" panose="020B0606020202030204" pitchFamily="34" charset="0"/>
                <a:cs typeface="Arial" panose="020B0604020202020204" pitchFamily="34" charset="0"/>
              </a:rPr>
              <a:t>This</a:t>
            </a:r>
            <a:r>
              <a:rPr lang="en-US" dirty="0">
                <a:latin typeface="Arial Narrow" panose="020B0606020202030204" pitchFamily="34" charset="0"/>
                <a:cs typeface="Arial" panose="020B0604020202020204" pitchFamily="34" charset="0"/>
              </a:rPr>
              <a:t> </a:t>
            </a:r>
            <a:r>
              <a:rPr lang="en-US" i="1" dirty="0">
                <a:latin typeface="Arial Narrow" panose="020B0606020202030204" pitchFamily="34" charset="0"/>
                <a:cs typeface="Arial" panose="020B0604020202020204" pitchFamily="34" charset="0"/>
              </a:rPr>
              <a:t>“</a:t>
            </a:r>
            <a:r>
              <a:rPr lang="en-US" b="1" i="1" dirty="0">
                <a:latin typeface="Arial Narrow" panose="020B0606020202030204" pitchFamily="34" charset="0"/>
                <a:cs typeface="Arial" panose="020B0604020202020204" pitchFamily="34" charset="0"/>
              </a:rPr>
              <a:t>reaping</a:t>
            </a:r>
            <a:r>
              <a:rPr lang="en-US" i="1" dirty="0">
                <a:latin typeface="Arial Narrow" panose="020B0606020202030204" pitchFamily="34" charset="0"/>
                <a:cs typeface="Arial" panose="020B0604020202020204" pitchFamily="34" charset="0"/>
              </a:rPr>
              <a:t>” </a:t>
            </a:r>
            <a:r>
              <a:rPr lang="en-US" b="1" dirty="0">
                <a:latin typeface="Arial Narrow" panose="020B0606020202030204" pitchFamily="34" charset="0"/>
                <a:cs typeface="Arial" panose="020B0604020202020204" pitchFamily="34" charset="0"/>
              </a:rPr>
              <a:t>is fearful for those who had been with the beast!</a:t>
            </a:r>
            <a:endParaRPr lang="en-US" dirty="0">
              <a:latin typeface="Arial Narrow" panose="020B0606020202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6FF38DE-C92D-4437-A8A7-8FF749EE3C8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
        <p:nvSpPr>
          <p:cNvPr id="7" name="Title 1">
            <a:extLst>
              <a:ext uri="{FF2B5EF4-FFF2-40B4-BE49-F238E27FC236}">
                <a16:creationId xmlns:a16="http://schemas.microsoft.com/office/drawing/2014/main" id="{664A4708-0A14-4501-A258-C19E7950824B}"/>
              </a:ext>
            </a:extLst>
          </p:cNvPr>
          <p:cNvSpPr>
            <a:spLocks noGrp="1"/>
          </p:cNvSpPr>
          <p:nvPr>
            <p:ph type="title"/>
          </p:nvPr>
        </p:nvSpPr>
        <p:spPr>
          <a:xfrm>
            <a:off x="75414" y="637030"/>
            <a:ext cx="8993172" cy="630942"/>
          </a:xfrm>
          <a:noFill/>
          <a:ln>
            <a:noFill/>
          </a:ln>
        </p:spPr>
        <p:txBody>
          <a:bodyPr wrap="square">
            <a:spAutoFit/>
          </a:bodyPr>
          <a:lstStyle/>
          <a:p>
            <a:r>
              <a:rPr lang="en-US" sz="3500" b="1" u="sng" dirty="0">
                <a:solidFill>
                  <a:schemeClr val="bg1"/>
                </a:solidFill>
                <a:latin typeface="Arial Narrow" panose="020B0606020202030204" pitchFamily="34" charset="0"/>
              </a:rPr>
              <a:t>Sickle of Judgment – As Viewed by the Righteous</a:t>
            </a:r>
            <a:endParaRPr lang="en-US" sz="35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21023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u="sng" dirty="0">
                <a:solidFill>
                  <a:schemeClr val="bg1"/>
                </a:solidFill>
                <a:latin typeface="Arial" panose="020B0604020202020204" pitchFamily="34" charset="0"/>
                <a:cs typeface="Arial" panose="020B0604020202020204" pitchFamily="34" charset="0"/>
              </a:rPr>
              <a:t>Revelation 14:17</a:t>
            </a:r>
          </a:p>
        </p:txBody>
      </p:sp>
      <p:pic>
        <p:nvPicPr>
          <p:cNvPr id="4" name="Content Placeholder 3"/>
          <p:cNvPicPr>
            <a:picLocks noGrp="1" noChangeAspect="1" noChangeArrowheads="1"/>
          </p:cNvPicPr>
          <p:nvPr>
            <p:ph idx="1"/>
          </p:nvPr>
        </p:nvPicPr>
        <p:blipFill>
          <a:blip r:embed="rId2"/>
          <a:srcRect/>
          <a:stretch>
            <a:fillRect/>
          </a:stretch>
        </p:blipFill>
        <p:spPr bwMode="auto">
          <a:xfrm>
            <a:off x="647700" y="1447800"/>
            <a:ext cx="7696200" cy="5029200"/>
          </a:xfrm>
          <a:prstGeom prst="rect">
            <a:avLst/>
          </a:prstGeom>
          <a:noFill/>
          <a:ln w="9525">
            <a:noFill/>
            <a:miter lim="800000"/>
            <a:headEnd/>
            <a:tailEnd/>
          </a:ln>
        </p:spPr>
      </p:pic>
      <p:sp>
        <p:nvSpPr>
          <p:cNvPr id="5" name="TextBox 4"/>
          <p:cNvSpPr txBox="1"/>
          <p:nvPr/>
        </p:nvSpPr>
        <p:spPr>
          <a:xfrm>
            <a:off x="1405619" y="2190162"/>
            <a:ext cx="6096000" cy="2308324"/>
          </a:xfrm>
          <a:prstGeom prst="rect">
            <a:avLst/>
          </a:prstGeom>
          <a:noFill/>
        </p:spPr>
        <p:txBody>
          <a:bodyPr wrap="square" rtlCol="0">
            <a:spAutoFit/>
          </a:bodyPr>
          <a:lstStyle/>
          <a:p>
            <a:pPr algn="ctr"/>
            <a:r>
              <a:rPr lang="en-US" sz="3600" i="1" dirty="0">
                <a:latin typeface="Arial" panose="020B0604020202020204" pitchFamily="34" charset="0"/>
                <a:cs typeface="Arial" panose="020B0604020202020204" pitchFamily="34" charset="0"/>
              </a:rPr>
              <a:t>“</a:t>
            </a:r>
            <a:r>
              <a:rPr lang="en-US" sz="3600" b="1" i="1" dirty="0">
                <a:latin typeface="Arial" panose="020B0604020202020204" pitchFamily="34" charset="0"/>
                <a:cs typeface="Arial" panose="020B0604020202020204" pitchFamily="34" charset="0"/>
              </a:rPr>
              <a:t>Another angel came out from the temple which is in heaven, </a:t>
            </a:r>
            <a:r>
              <a:rPr lang="en-US" sz="3600" b="1" i="1" u="sng" dirty="0">
                <a:latin typeface="Arial" panose="020B0604020202020204" pitchFamily="34" charset="0"/>
                <a:cs typeface="Arial" panose="020B0604020202020204" pitchFamily="34" charset="0"/>
              </a:rPr>
              <a:t>he also having a sharp sickle</a:t>
            </a:r>
            <a:r>
              <a:rPr lang="en-US" sz="3600" i="1" dirty="0">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7E8CD361-97A1-4479-9A41-36004686123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
        <p:nvSpPr>
          <p:cNvPr id="7" name="Speech Bubble: Oval 6">
            <a:extLst>
              <a:ext uri="{FF2B5EF4-FFF2-40B4-BE49-F238E27FC236}">
                <a16:creationId xmlns:a16="http://schemas.microsoft.com/office/drawing/2014/main" id="{166FFC08-E5BE-4DD6-B865-EF7DF1F30E1E}"/>
              </a:ext>
            </a:extLst>
          </p:cNvPr>
          <p:cNvSpPr/>
          <p:nvPr/>
        </p:nvSpPr>
        <p:spPr>
          <a:xfrm>
            <a:off x="118672" y="2477105"/>
            <a:ext cx="1133475" cy="995422"/>
          </a:xfrm>
          <a:prstGeom prst="wedgeEllipseCallout">
            <a:avLst>
              <a:gd name="adj1" fmla="val 119956"/>
              <a:gd name="adj2" fmla="val -28480"/>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457200"/>
            <a:r>
              <a:rPr lang="en-US" sz="2000" b="1" dirty="0">
                <a:solidFill>
                  <a:schemeClr val="bg1"/>
                </a:solidFill>
                <a:latin typeface="Calibri"/>
              </a:rPr>
              <a:t>Angel #5</a:t>
            </a:r>
          </a:p>
        </p:txBody>
      </p:sp>
    </p:spTree>
    <p:extLst>
      <p:ext uri="{BB962C8B-B14F-4D97-AF65-F5344CB8AC3E}">
        <p14:creationId xmlns:p14="http://schemas.microsoft.com/office/powerpoint/2010/main" val="27138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457201" y="1447800"/>
            <a:ext cx="8086724" cy="5029200"/>
          </a:xfrm>
          <a:prstGeom prst="rect">
            <a:avLst/>
          </a:prstGeom>
          <a:noFill/>
          <a:ln w="9525">
            <a:noFill/>
            <a:miter lim="800000"/>
            <a:headEnd/>
            <a:tailEnd/>
          </a:ln>
        </p:spPr>
      </p:pic>
      <p:sp>
        <p:nvSpPr>
          <p:cNvPr id="5" name="TextBox 4"/>
          <p:cNvSpPr txBox="1"/>
          <p:nvPr/>
        </p:nvSpPr>
        <p:spPr>
          <a:xfrm>
            <a:off x="1366356" y="1645138"/>
            <a:ext cx="6174144" cy="3539430"/>
          </a:xfrm>
          <a:prstGeom prst="rect">
            <a:avLst/>
          </a:prstGeom>
          <a:noFill/>
        </p:spPr>
        <p:txBody>
          <a:bodyPr wrap="square" rtlCol="0">
            <a:spAutoFit/>
          </a:bodyPr>
          <a:lstStyle/>
          <a:p>
            <a:pPr algn="ctr"/>
            <a:r>
              <a:rPr lang="en-US" sz="3200" b="1" i="1" dirty="0">
                <a:latin typeface="Arial Narrow" panose="020B0606020202030204" pitchFamily="34" charset="0"/>
              </a:rPr>
              <a:t>“And another angel came out from the altar, he that hath power over fire; and he called with a great voice to him that had the sharp sickle, saying, </a:t>
            </a:r>
            <a:r>
              <a:rPr lang="en-US" sz="3200" b="1" i="1" u="sng" dirty="0">
                <a:latin typeface="Arial Narrow" panose="020B0606020202030204" pitchFamily="34" charset="0"/>
              </a:rPr>
              <a:t>Send forth thy sharp sickle, and gather the clusters of the vine of the earth; for her grapes are fully ripe</a:t>
            </a:r>
            <a:r>
              <a:rPr lang="en-US" sz="3200" b="1" i="1" dirty="0">
                <a:latin typeface="Arial Narrow" panose="020B0606020202030204" pitchFamily="34" charset="0"/>
              </a:rPr>
              <a:t>.”</a:t>
            </a:r>
          </a:p>
        </p:txBody>
      </p:sp>
      <p:sp>
        <p:nvSpPr>
          <p:cNvPr id="6" name="Title 1"/>
          <p:cNvSpPr>
            <a:spLocks noGrp="1"/>
          </p:cNvSpPr>
          <p:nvPr>
            <p:ph type="title"/>
          </p:nvPr>
        </p:nvSpPr>
        <p:spPr>
          <a:xfrm>
            <a:off x="457200" y="461417"/>
            <a:ext cx="8229600" cy="769441"/>
          </a:xfrm>
        </p:spPr>
        <p:txBody>
          <a:bodyPr>
            <a:spAutoFit/>
          </a:bodyPr>
          <a:lstStyle/>
          <a:p>
            <a:r>
              <a:rPr lang="en-US" b="1" u="sng" dirty="0">
                <a:solidFill>
                  <a:schemeClr val="bg1"/>
                </a:solidFill>
                <a:latin typeface="Arial" panose="020B0604020202020204" pitchFamily="34" charset="0"/>
                <a:cs typeface="Arial" panose="020B0604020202020204" pitchFamily="34" charset="0"/>
              </a:rPr>
              <a:t>Revelation 14:18</a:t>
            </a:r>
          </a:p>
        </p:txBody>
      </p:sp>
      <p:sp>
        <p:nvSpPr>
          <p:cNvPr id="7" name="Rectangle 6">
            <a:extLst>
              <a:ext uri="{FF2B5EF4-FFF2-40B4-BE49-F238E27FC236}">
                <a16:creationId xmlns:a16="http://schemas.microsoft.com/office/drawing/2014/main" id="{2CA0FB0E-8DCA-44F4-906E-A466B5BDCFD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
        <p:nvSpPr>
          <p:cNvPr id="8" name="Speech Bubble: Oval 7">
            <a:extLst>
              <a:ext uri="{FF2B5EF4-FFF2-40B4-BE49-F238E27FC236}">
                <a16:creationId xmlns:a16="http://schemas.microsoft.com/office/drawing/2014/main" id="{236112C8-0362-4606-A169-627B0704BF80}"/>
              </a:ext>
            </a:extLst>
          </p:cNvPr>
          <p:cNvSpPr/>
          <p:nvPr/>
        </p:nvSpPr>
        <p:spPr>
          <a:xfrm>
            <a:off x="95742" y="1934129"/>
            <a:ext cx="1133475" cy="995422"/>
          </a:xfrm>
          <a:prstGeom prst="wedgeEllipseCallout">
            <a:avLst>
              <a:gd name="adj1" fmla="val 119956"/>
              <a:gd name="adj2" fmla="val -28480"/>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457200"/>
            <a:r>
              <a:rPr lang="en-US" sz="2000" b="1" dirty="0">
                <a:solidFill>
                  <a:schemeClr val="bg1"/>
                </a:solidFill>
                <a:latin typeface="Calibri"/>
              </a:rPr>
              <a:t>Angel #6</a:t>
            </a:r>
          </a:p>
        </p:txBody>
      </p:sp>
      <p:sp>
        <p:nvSpPr>
          <p:cNvPr id="2" name="Speech Bubble: Oval 1">
            <a:extLst>
              <a:ext uri="{FF2B5EF4-FFF2-40B4-BE49-F238E27FC236}">
                <a16:creationId xmlns:a16="http://schemas.microsoft.com/office/drawing/2014/main" id="{3E5E66EA-12B8-4625-B1C6-CEB4A914BB85}"/>
              </a:ext>
            </a:extLst>
          </p:cNvPr>
          <p:cNvSpPr/>
          <p:nvPr/>
        </p:nvSpPr>
        <p:spPr>
          <a:xfrm>
            <a:off x="2094225" y="5532576"/>
            <a:ext cx="2101391" cy="1161366"/>
          </a:xfrm>
          <a:prstGeom prst="wedgeEllipseCallout">
            <a:avLst>
              <a:gd name="adj1" fmla="val 29740"/>
              <a:gd name="adj2" fmla="val -99764"/>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bg1"/>
                </a:solidFill>
              </a:rPr>
              <a:t>Genesis 15:16; Deuteronomy 9:4-5</a:t>
            </a:r>
          </a:p>
        </p:txBody>
      </p:sp>
    </p:spTree>
    <p:extLst>
      <p:ext uri="{BB962C8B-B14F-4D97-AF65-F5344CB8AC3E}">
        <p14:creationId xmlns:p14="http://schemas.microsoft.com/office/powerpoint/2010/main" val="381485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571501" y="1447800"/>
            <a:ext cx="7991474" cy="5029200"/>
          </a:xfrm>
          <a:prstGeom prst="rect">
            <a:avLst/>
          </a:prstGeom>
          <a:noFill/>
          <a:ln w="9525">
            <a:noFill/>
            <a:miter lim="800000"/>
            <a:headEnd/>
            <a:tailEnd/>
          </a:ln>
        </p:spPr>
      </p:pic>
      <p:sp>
        <p:nvSpPr>
          <p:cNvPr id="5" name="TextBox 4"/>
          <p:cNvSpPr txBox="1"/>
          <p:nvPr/>
        </p:nvSpPr>
        <p:spPr>
          <a:xfrm>
            <a:off x="1472103" y="2009775"/>
            <a:ext cx="6096000" cy="3046988"/>
          </a:xfrm>
          <a:prstGeom prst="rect">
            <a:avLst/>
          </a:prstGeom>
          <a:noFill/>
        </p:spPr>
        <p:txBody>
          <a:bodyPr wrap="square" rtlCol="0">
            <a:spAutoFit/>
          </a:bodyPr>
          <a:lstStyle/>
          <a:p>
            <a:pPr algn="ctr"/>
            <a:r>
              <a:rPr lang="en-US" sz="3200" i="1" dirty="0">
                <a:latin typeface="Arial" panose="020B0604020202020204" pitchFamily="34" charset="0"/>
                <a:cs typeface="Arial" panose="020B0604020202020204" pitchFamily="34" charset="0"/>
              </a:rPr>
              <a:t>“</a:t>
            </a:r>
            <a:r>
              <a:rPr lang="en-US" sz="3200" b="1" i="1" dirty="0">
                <a:latin typeface="Arial" panose="020B0604020202020204" pitchFamily="34" charset="0"/>
                <a:cs typeface="Arial" panose="020B0604020202020204" pitchFamily="34" charset="0"/>
              </a:rPr>
              <a:t>And the angel cast his sickle into the earth, and gathered </a:t>
            </a:r>
            <a:r>
              <a:rPr lang="en-US" sz="3200" b="1" i="1" u="sng" dirty="0">
                <a:latin typeface="Arial" panose="020B0604020202020204" pitchFamily="34" charset="0"/>
                <a:cs typeface="Arial" panose="020B0604020202020204" pitchFamily="34" charset="0"/>
              </a:rPr>
              <a:t>the vintage of the earth</a:t>
            </a:r>
            <a:r>
              <a:rPr lang="en-US" sz="3200" b="1" i="1" dirty="0">
                <a:latin typeface="Arial" panose="020B0604020202020204" pitchFamily="34" charset="0"/>
                <a:cs typeface="Arial" panose="020B0604020202020204" pitchFamily="34" charset="0"/>
              </a:rPr>
              <a:t>, and cast it into the winepress, </a:t>
            </a:r>
            <a:r>
              <a:rPr lang="en-US" sz="3200" b="1" i="1" u="sng" dirty="0">
                <a:latin typeface="Arial" panose="020B0604020202020204" pitchFamily="34" charset="0"/>
                <a:cs typeface="Arial" panose="020B0604020202020204" pitchFamily="34" charset="0"/>
              </a:rPr>
              <a:t>the great (winepress), of the wrath of God</a:t>
            </a:r>
            <a:r>
              <a:rPr lang="en-US" sz="3200" i="1" dirty="0">
                <a:latin typeface="Arial" panose="020B0604020202020204" pitchFamily="34" charset="0"/>
                <a:cs typeface="Arial" panose="020B0604020202020204" pitchFamily="34" charset="0"/>
              </a:rPr>
              <a:t>.”</a:t>
            </a:r>
          </a:p>
        </p:txBody>
      </p:sp>
      <p:sp>
        <p:nvSpPr>
          <p:cNvPr id="6" name="Title 1"/>
          <p:cNvSpPr>
            <a:spLocks noGrp="1"/>
          </p:cNvSpPr>
          <p:nvPr>
            <p:ph type="title"/>
          </p:nvPr>
        </p:nvSpPr>
        <p:spPr>
          <a:xfrm>
            <a:off x="457200" y="461417"/>
            <a:ext cx="8229600" cy="769441"/>
          </a:xfrm>
        </p:spPr>
        <p:txBody>
          <a:bodyPr>
            <a:spAutoFit/>
          </a:bodyPr>
          <a:lstStyle/>
          <a:p>
            <a:r>
              <a:rPr lang="en-US" b="1" u="sng" dirty="0">
                <a:solidFill>
                  <a:schemeClr val="bg1"/>
                </a:solidFill>
                <a:latin typeface="Arial" panose="020B0604020202020204" pitchFamily="34" charset="0"/>
                <a:cs typeface="Arial" panose="020B0604020202020204" pitchFamily="34" charset="0"/>
              </a:rPr>
              <a:t>Revelation 14:19</a:t>
            </a:r>
          </a:p>
        </p:txBody>
      </p:sp>
      <p:sp>
        <p:nvSpPr>
          <p:cNvPr id="7" name="Rectangle 6">
            <a:extLst>
              <a:ext uri="{FF2B5EF4-FFF2-40B4-BE49-F238E27FC236}">
                <a16:creationId xmlns:a16="http://schemas.microsoft.com/office/drawing/2014/main" id="{7DE01F87-AEA5-4017-A96F-B3045F46A0D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Tree>
    <p:extLst>
      <p:ext uri="{BB962C8B-B14F-4D97-AF65-F5344CB8AC3E}">
        <p14:creationId xmlns:p14="http://schemas.microsoft.com/office/powerpoint/2010/main" val="239085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457203" y="1554162"/>
            <a:ext cx="8229599" cy="5029200"/>
          </a:xfrm>
          <a:prstGeom prst="rect">
            <a:avLst/>
          </a:prstGeom>
          <a:noFill/>
          <a:ln w="9525">
            <a:noFill/>
            <a:miter lim="800000"/>
            <a:headEnd/>
            <a:tailEnd/>
          </a:ln>
        </p:spPr>
      </p:pic>
      <p:sp>
        <p:nvSpPr>
          <p:cNvPr id="5" name="TextBox 4"/>
          <p:cNvSpPr txBox="1"/>
          <p:nvPr/>
        </p:nvSpPr>
        <p:spPr>
          <a:xfrm>
            <a:off x="1486292" y="1772725"/>
            <a:ext cx="6096000" cy="3539430"/>
          </a:xfrm>
          <a:prstGeom prst="rect">
            <a:avLst/>
          </a:prstGeom>
          <a:noFill/>
        </p:spPr>
        <p:txBody>
          <a:bodyPr wrap="square" rtlCol="0">
            <a:spAutoFit/>
          </a:bodyPr>
          <a:lstStyle/>
          <a:p>
            <a:pPr algn="ctr"/>
            <a:r>
              <a:rPr lang="en-US" sz="3200" i="1" dirty="0">
                <a:latin typeface="Arial" panose="020B0604020202020204" pitchFamily="34" charset="0"/>
                <a:cs typeface="Arial" panose="020B0604020202020204" pitchFamily="34" charset="0"/>
              </a:rPr>
              <a:t>“</a:t>
            </a:r>
            <a:r>
              <a:rPr lang="en-US" sz="3200" b="1" i="1" dirty="0">
                <a:latin typeface="Arial" panose="020B0604020202020204" pitchFamily="34" charset="0"/>
                <a:cs typeface="Arial" panose="020B0604020202020204" pitchFamily="34" charset="0"/>
              </a:rPr>
              <a:t>And the winepress was trodden without the city, and there came out blood from the winepress, </a:t>
            </a:r>
            <a:r>
              <a:rPr lang="en-US" sz="3200" b="1" i="1" u="sng" dirty="0">
                <a:latin typeface="Arial" panose="020B0604020202020204" pitchFamily="34" charset="0"/>
                <a:cs typeface="Arial" panose="020B0604020202020204" pitchFamily="34" charset="0"/>
              </a:rPr>
              <a:t>even unto the bridles of the horses, as far as a thousand and six hundred furlongs</a:t>
            </a:r>
            <a:r>
              <a:rPr lang="en-US" sz="3200" i="1" dirty="0">
                <a:latin typeface="Arial" panose="020B0604020202020204" pitchFamily="34" charset="0"/>
                <a:cs typeface="Arial" panose="020B0604020202020204" pitchFamily="34" charset="0"/>
              </a:rPr>
              <a:t>.”</a:t>
            </a:r>
          </a:p>
        </p:txBody>
      </p:sp>
      <p:sp>
        <p:nvSpPr>
          <p:cNvPr id="6" name="Title 1"/>
          <p:cNvSpPr>
            <a:spLocks noGrp="1"/>
          </p:cNvSpPr>
          <p:nvPr>
            <p:ph type="title"/>
          </p:nvPr>
        </p:nvSpPr>
        <p:spPr>
          <a:xfrm>
            <a:off x="457200" y="485924"/>
            <a:ext cx="8229600" cy="769441"/>
          </a:xfrm>
        </p:spPr>
        <p:txBody>
          <a:bodyPr>
            <a:spAutoFit/>
          </a:bodyPr>
          <a:lstStyle/>
          <a:p>
            <a:r>
              <a:rPr lang="en-US" b="1" u="sng" dirty="0">
                <a:solidFill>
                  <a:schemeClr val="bg1"/>
                </a:solidFill>
                <a:latin typeface="Arial" panose="020B0604020202020204" pitchFamily="34" charset="0"/>
                <a:cs typeface="Arial" panose="020B0604020202020204" pitchFamily="34" charset="0"/>
              </a:rPr>
              <a:t>Revelation 14:20</a:t>
            </a:r>
          </a:p>
        </p:txBody>
      </p:sp>
      <p:sp>
        <p:nvSpPr>
          <p:cNvPr id="7" name="Rectangle 6">
            <a:extLst>
              <a:ext uri="{FF2B5EF4-FFF2-40B4-BE49-F238E27FC236}">
                <a16:creationId xmlns:a16="http://schemas.microsoft.com/office/drawing/2014/main" id="{18497DA0-1DBC-44FD-B185-37336D9ED716}"/>
              </a:ext>
            </a:extLst>
          </p:cNvPr>
          <p:cNvSpPr/>
          <p:nvPr/>
        </p:nvSpPr>
        <p:spPr bwMode="auto">
          <a:xfrm>
            <a:off x="0" y="-3774"/>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Tree>
    <p:extLst>
      <p:ext uri="{BB962C8B-B14F-4D97-AF65-F5344CB8AC3E}">
        <p14:creationId xmlns:p14="http://schemas.microsoft.com/office/powerpoint/2010/main" val="102258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7" y="682050"/>
            <a:ext cx="8963024" cy="1169551"/>
          </a:xfrm>
          <a:noFill/>
          <a:ln>
            <a:noFill/>
          </a:ln>
        </p:spPr>
        <p:txBody>
          <a:bodyPr>
            <a:spAutoFit/>
          </a:bodyPr>
          <a:lstStyle/>
          <a:p>
            <a:r>
              <a:rPr lang="en-US" sz="3500" b="1" u="sng" dirty="0">
                <a:solidFill>
                  <a:schemeClr val="bg1"/>
                </a:solidFill>
                <a:latin typeface="Arial Narrow" panose="020B0606020202030204" pitchFamily="34" charset="0"/>
              </a:rPr>
              <a:t>Sickle of Judgment – The Fifth And Sixth Angels: </a:t>
            </a:r>
            <a:br>
              <a:rPr lang="en-US" sz="3500" b="1" u="sng" dirty="0">
                <a:solidFill>
                  <a:schemeClr val="bg1"/>
                </a:solidFill>
                <a:latin typeface="Arial Narrow" panose="020B0606020202030204" pitchFamily="34" charset="0"/>
              </a:rPr>
            </a:br>
            <a:r>
              <a:rPr lang="en-US" sz="3500" b="1" u="sng" dirty="0">
                <a:solidFill>
                  <a:schemeClr val="bg1"/>
                </a:solidFill>
                <a:latin typeface="Arial Narrow" panose="020B0606020202030204" pitchFamily="34" charset="0"/>
              </a:rPr>
              <a:t>The Time Is Come To Reap The Wicked (14:17-20)</a:t>
            </a:r>
            <a:endParaRPr lang="en-US" sz="3500" b="1" dirty="0">
              <a:solidFill>
                <a:schemeClr val="bg1"/>
              </a:solidFill>
              <a:latin typeface="Arial Narrow" panose="020B0606020202030204" pitchFamily="34" charset="0"/>
            </a:endParaRPr>
          </a:p>
        </p:txBody>
      </p:sp>
      <p:sp>
        <p:nvSpPr>
          <p:cNvPr id="3" name="Content Placeholder 2"/>
          <p:cNvSpPr>
            <a:spLocks noGrp="1"/>
          </p:cNvSpPr>
          <p:nvPr>
            <p:ph idx="1"/>
          </p:nvPr>
        </p:nvSpPr>
        <p:spPr>
          <a:xfrm>
            <a:off x="358219" y="2050431"/>
            <a:ext cx="8361575" cy="4154984"/>
          </a:xfrm>
          <a:solidFill>
            <a:schemeClr val="bg1"/>
          </a:solidFill>
          <a:ln w="38100">
            <a:noFill/>
          </a:ln>
        </p:spPr>
        <p:txBody>
          <a:bodyPr wrap="square">
            <a:spAutoFit/>
          </a:bodyPr>
          <a:lstStyle/>
          <a:p>
            <a:pPr>
              <a:spcBef>
                <a:spcPts val="0"/>
              </a:spcBef>
            </a:pPr>
            <a:r>
              <a:rPr lang="en-US" sz="2800" b="1" dirty="0">
                <a:latin typeface="Arial" panose="020B0604020202020204" pitchFamily="34" charset="0"/>
                <a:cs typeface="Arial" panose="020B0604020202020204" pitchFamily="34" charset="0"/>
              </a:rPr>
              <a:t>Another angel out of heaven, out of the temple, which is in heaven</a:t>
            </a:r>
          </a:p>
          <a:p>
            <a:pPr lvl="1">
              <a:spcBef>
                <a:spcPts val="0"/>
              </a:spcBef>
            </a:pPr>
            <a:r>
              <a:rPr lang="en-US" sz="2400"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Thrust a sickle</a:t>
            </a:r>
            <a:r>
              <a:rPr lang="en-US" sz="2400" i="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(judgment)</a:t>
            </a:r>
          </a:p>
          <a:p>
            <a:pPr lvl="1">
              <a:spcBef>
                <a:spcPts val="0"/>
              </a:spcBef>
            </a:pPr>
            <a:r>
              <a:rPr lang="en-US" sz="2400" b="1" dirty="0">
                <a:latin typeface="Arial" panose="020B0604020202020204" pitchFamily="34" charset="0"/>
                <a:cs typeface="Arial" panose="020B0604020202020204" pitchFamily="34" charset="0"/>
              </a:rPr>
              <a:t>Gathered the grapes</a:t>
            </a:r>
          </a:p>
          <a:p>
            <a:pPr lvl="1">
              <a:spcBef>
                <a:spcPts val="0"/>
              </a:spcBef>
            </a:pPr>
            <a:r>
              <a:rPr lang="en-US" sz="2400" b="1" dirty="0">
                <a:latin typeface="Arial" panose="020B0604020202020204" pitchFamily="34" charset="0"/>
                <a:cs typeface="Arial" panose="020B0604020202020204" pitchFamily="34" charset="0"/>
              </a:rPr>
              <a:t>Threw them into the great winepress</a:t>
            </a:r>
          </a:p>
          <a:p>
            <a:pPr lvl="1">
              <a:spcBef>
                <a:spcPts val="0"/>
              </a:spcBef>
            </a:pPr>
            <a:r>
              <a:rPr lang="en-US" sz="2400" b="1" dirty="0">
                <a:latin typeface="Arial" panose="020B0604020202020204" pitchFamily="34" charset="0"/>
                <a:cs typeface="Arial" panose="020B0604020202020204" pitchFamily="34" charset="0"/>
              </a:rPr>
              <a:t>Trampled without the city</a:t>
            </a:r>
          </a:p>
          <a:p>
            <a:pPr>
              <a:spcBef>
                <a:spcPts val="0"/>
              </a:spcBef>
            </a:pPr>
            <a:r>
              <a:rPr lang="en-US" sz="2800" b="1" dirty="0">
                <a:latin typeface="Arial" panose="020B0604020202020204" pitchFamily="34" charset="0"/>
                <a:cs typeface="Arial" panose="020B0604020202020204" pitchFamily="34" charset="0"/>
              </a:rPr>
              <a:t>GREAT JUDGMENT … Blood came out of the winepress (for 200 miles)!</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NOTHING LITERAL! </a:t>
            </a:r>
            <a:r>
              <a:rPr lang="en-US" sz="2800" dirty="0">
                <a:latin typeface="Arial" panose="020B0604020202020204" pitchFamily="34" charset="0"/>
                <a:cs typeface="Arial" panose="020B0604020202020204" pitchFamily="34" charset="0"/>
              </a:rPr>
              <a:t>cf. Joel 3:9-17 (Nations); Isaiah 63:1-6 (Edom); Lamentations 1:15 (Judah)</a:t>
            </a:r>
          </a:p>
        </p:txBody>
      </p:sp>
      <p:sp>
        <p:nvSpPr>
          <p:cNvPr id="4" name="Rectangle 3">
            <a:extLst>
              <a:ext uri="{FF2B5EF4-FFF2-40B4-BE49-F238E27FC236}">
                <a16:creationId xmlns:a16="http://schemas.microsoft.com/office/drawing/2014/main" id="{47B4FCF2-DE52-499F-971D-EB95150DBC9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Tree>
    <p:extLst>
      <p:ext uri="{BB962C8B-B14F-4D97-AF65-F5344CB8AC3E}">
        <p14:creationId xmlns:p14="http://schemas.microsoft.com/office/powerpoint/2010/main" val="110040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645" y="1984437"/>
            <a:ext cx="8371002" cy="4278094"/>
          </a:xfrm>
          <a:solidFill>
            <a:schemeClr val="bg1"/>
          </a:solidFill>
          <a:ln w="38100">
            <a:noFill/>
          </a:ln>
        </p:spPr>
        <p:txBody>
          <a:bodyPr wrap="square">
            <a:spAutoFit/>
          </a:bodyPr>
          <a:lstStyle/>
          <a:p>
            <a:pPr>
              <a:spcBef>
                <a:spcPts val="0"/>
              </a:spcBef>
            </a:pPr>
            <a:r>
              <a:rPr lang="en-US" sz="2000" b="1" dirty="0">
                <a:latin typeface="Arial" panose="020B0604020202020204" pitchFamily="34" charset="0"/>
                <a:cs typeface="Arial" panose="020B0604020202020204" pitchFamily="34" charset="0"/>
              </a:rPr>
              <a:t>Another angel out of heaven, out of the temple, which is in heaven</a:t>
            </a:r>
          </a:p>
          <a:p>
            <a:pPr lvl="1">
              <a:spcBef>
                <a:spcPts val="0"/>
              </a:spcBef>
            </a:pPr>
            <a:r>
              <a:rPr lang="en-US" sz="1800" i="1" dirty="0">
                <a:latin typeface="Arial" panose="020B0604020202020204" pitchFamily="34" charset="0"/>
                <a:cs typeface="Arial" panose="020B0604020202020204" pitchFamily="34" charset="0"/>
              </a:rPr>
              <a:t>“</a:t>
            </a:r>
            <a:r>
              <a:rPr lang="en-US" sz="1800" b="1" i="1" dirty="0">
                <a:latin typeface="Arial" panose="020B0604020202020204" pitchFamily="34" charset="0"/>
                <a:cs typeface="Arial" panose="020B0604020202020204" pitchFamily="34" charset="0"/>
              </a:rPr>
              <a:t>Thrust a sickle</a:t>
            </a:r>
            <a:r>
              <a:rPr lang="en-US" sz="1800" i="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(judgment)</a:t>
            </a:r>
          </a:p>
          <a:p>
            <a:pPr lvl="1">
              <a:spcBef>
                <a:spcPts val="0"/>
              </a:spcBef>
            </a:pPr>
            <a:r>
              <a:rPr lang="en-US" sz="1800" b="1" dirty="0">
                <a:latin typeface="Arial" panose="020B0604020202020204" pitchFamily="34" charset="0"/>
                <a:cs typeface="Arial" panose="020B0604020202020204" pitchFamily="34" charset="0"/>
              </a:rPr>
              <a:t>Gathered the grapes</a:t>
            </a:r>
          </a:p>
          <a:p>
            <a:pPr lvl="1">
              <a:spcBef>
                <a:spcPts val="0"/>
              </a:spcBef>
            </a:pPr>
            <a:r>
              <a:rPr lang="en-US" sz="1800" b="1" dirty="0">
                <a:latin typeface="Arial" panose="020B0604020202020204" pitchFamily="34" charset="0"/>
                <a:cs typeface="Arial" panose="020B0604020202020204" pitchFamily="34" charset="0"/>
              </a:rPr>
              <a:t>Threw them into the great winepress</a:t>
            </a:r>
          </a:p>
          <a:p>
            <a:pPr lvl="1">
              <a:spcBef>
                <a:spcPts val="0"/>
              </a:spcBef>
            </a:pPr>
            <a:r>
              <a:rPr lang="en-US" sz="1800" b="1" dirty="0">
                <a:latin typeface="Arial" panose="020B0604020202020204" pitchFamily="34" charset="0"/>
                <a:cs typeface="Arial" panose="020B0604020202020204" pitchFamily="34" charset="0"/>
              </a:rPr>
              <a:t>Trampled</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a:t>
            </a:r>
            <a:r>
              <a:rPr lang="en-US" sz="1800" b="1" i="1" dirty="0">
                <a:latin typeface="Arial" panose="020B0604020202020204" pitchFamily="34" charset="0"/>
                <a:cs typeface="Arial" panose="020B0604020202020204" pitchFamily="34" charset="0"/>
              </a:rPr>
              <a:t>without the city</a:t>
            </a:r>
            <a:r>
              <a:rPr lang="en-US" sz="1800" i="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(verse 20)</a:t>
            </a:r>
          </a:p>
          <a:p>
            <a:pPr marL="114300" indent="0">
              <a:spcBef>
                <a:spcPts val="0"/>
              </a:spcBef>
              <a:buNone/>
            </a:pPr>
            <a:r>
              <a:rPr lang="en-US" sz="2000" b="1" i="1" dirty="0">
                <a:latin typeface="Arial" panose="020B0604020202020204" pitchFamily="34" charset="0"/>
                <a:cs typeface="Arial" panose="020B0604020202020204" pitchFamily="34" charset="0"/>
              </a:rPr>
              <a:t>What City?</a:t>
            </a:r>
          </a:p>
          <a:p>
            <a:pPr marL="114300" indent="0">
              <a:spcBef>
                <a:spcPts val="0"/>
              </a:spcBef>
              <a:buNone/>
            </a:pPr>
            <a:r>
              <a:rPr lang="en-US" sz="2000" b="1" i="1" dirty="0">
                <a:latin typeface="Arial" panose="020B0604020202020204" pitchFamily="34" charset="0"/>
                <a:cs typeface="Arial" panose="020B0604020202020204" pitchFamily="34" charset="0"/>
              </a:rPr>
              <a:t>	Literal Jerusalem?</a:t>
            </a:r>
            <a:r>
              <a:rPr lang="en-US" sz="2000" i="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The Romans trod upon Jerusalem from the outside of the city as their weapons of war constantly bombarded its inhabitants with arrows, darts and stones until every drop of blood within it was removed … The language is symbolic, </a:t>
            </a:r>
            <a:r>
              <a:rPr lang="en-US" sz="2000" b="1" i="1" u="sng" dirty="0">
                <a:latin typeface="Arial" panose="020B0604020202020204" pitchFamily="34" charset="0"/>
                <a:cs typeface="Arial" panose="020B0604020202020204" pitchFamily="34" charset="0"/>
              </a:rPr>
              <a:t>yet it conforms somewhat</a:t>
            </a:r>
            <a:r>
              <a:rPr lang="en-US" sz="2000" b="1" i="1" dirty="0">
                <a:latin typeface="Arial" panose="020B0604020202020204" pitchFamily="34" charset="0"/>
                <a:cs typeface="Arial" panose="020B0604020202020204" pitchFamily="34" charset="0"/>
              </a:rPr>
              <a:t> to the literal descriptions given by Josephus of the destruction of the city</a:t>
            </a:r>
            <a:r>
              <a:rPr lang="en-US" sz="2000" i="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(Arthur M. Ogden, </a:t>
            </a:r>
            <a:r>
              <a:rPr lang="en-US" sz="1800" b="1" i="1" dirty="0">
                <a:latin typeface="Arial" panose="020B0604020202020204" pitchFamily="34" charset="0"/>
                <a:cs typeface="Arial" panose="020B0604020202020204" pitchFamily="34" charset="0"/>
              </a:rPr>
              <a:t>The Avenging of the Apostles and Prophets</a:t>
            </a:r>
            <a:r>
              <a:rPr lang="en-US" sz="1800" b="1" dirty="0">
                <a:latin typeface="Arial" panose="020B0604020202020204" pitchFamily="34" charset="0"/>
                <a:cs typeface="Arial" panose="020B0604020202020204" pitchFamily="34" charset="0"/>
              </a:rPr>
              <a:t>, Page 300)</a:t>
            </a:r>
          </a:p>
        </p:txBody>
      </p:sp>
      <p:sp>
        <p:nvSpPr>
          <p:cNvPr id="4" name="Rectangle 3">
            <a:extLst>
              <a:ext uri="{FF2B5EF4-FFF2-40B4-BE49-F238E27FC236}">
                <a16:creationId xmlns:a16="http://schemas.microsoft.com/office/drawing/2014/main" id="{47B4FCF2-DE52-499F-971D-EB95150DBC9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
        <p:nvSpPr>
          <p:cNvPr id="7" name="Title 1">
            <a:extLst>
              <a:ext uri="{FF2B5EF4-FFF2-40B4-BE49-F238E27FC236}">
                <a16:creationId xmlns:a16="http://schemas.microsoft.com/office/drawing/2014/main" id="{7227713C-A035-4905-ADAB-206EBD2F8FA8}"/>
              </a:ext>
            </a:extLst>
          </p:cNvPr>
          <p:cNvSpPr>
            <a:spLocks noGrp="1"/>
          </p:cNvSpPr>
          <p:nvPr>
            <p:ph type="title"/>
          </p:nvPr>
        </p:nvSpPr>
        <p:spPr>
          <a:xfrm>
            <a:off x="103697" y="682050"/>
            <a:ext cx="8963024" cy="1169551"/>
          </a:xfrm>
          <a:noFill/>
          <a:ln>
            <a:noFill/>
          </a:ln>
        </p:spPr>
        <p:txBody>
          <a:bodyPr>
            <a:spAutoFit/>
          </a:bodyPr>
          <a:lstStyle/>
          <a:p>
            <a:r>
              <a:rPr lang="en-US" sz="3500" b="1" u="sng" dirty="0">
                <a:solidFill>
                  <a:schemeClr val="bg1"/>
                </a:solidFill>
                <a:latin typeface="Arial Narrow" panose="020B0606020202030204" pitchFamily="34" charset="0"/>
              </a:rPr>
              <a:t>Sickle of Judgment – The Fifth And Sixth Angels: </a:t>
            </a:r>
            <a:br>
              <a:rPr lang="en-US" sz="3500" b="1" u="sng" dirty="0">
                <a:solidFill>
                  <a:schemeClr val="bg1"/>
                </a:solidFill>
                <a:latin typeface="Arial Narrow" panose="020B0606020202030204" pitchFamily="34" charset="0"/>
              </a:rPr>
            </a:br>
            <a:r>
              <a:rPr lang="en-US" sz="3500" b="1" u="sng" dirty="0">
                <a:solidFill>
                  <a:schemeClr val="bg1"/>
                </a:solidFill>
                <a:latin typeface="Arial Narrow" panose="020B0606020202030204" pitchFamily="34" charset="0"/>
              </a:rPr>
              <a:t>The Time Is Come To Reap The Wicked (14:17-20)</a:t>
            </a:r>
            <a:endParaRPr lang="en-US" sz="35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3201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346" y="1887322"/>
            <a:ext cx="8229600" cy="4524315"/>
          </a:xfrm>
          <a:solidFill>
            <a:schemeClr val="bg1"/>
          </a:solidFill>
          <a:ln w="38100">
            <a:noFill/>
          </a:ln>
        </p:spPr>
        <p:txBody>
          <a:bodyPr>
            <a:spAutoFit/>
          </a:bodyPr>
          <a:lstStyle/>
          <a:p>
            <a:pPr marL="114300" indent="0">
              <a:spcBef>
                <a:spcPts val="0"/>
              </a:spcBef>
              <a:buNone/>
            </a:pPr>
            <a:r>
              <a:rPr lang="en-US" sz="1800" b="1" i="1" dirty="0">
                <a:latin typeface="Arial" panose="020B0604020202020204" pitchFamily="34" charset="0"/>
                <a:cs typeface="Arial" panose="020B0604020202020204" pitchFamily="34" charset="0"/>
              </a:rPr>
              <a:t>What City? </a:t>
            </a:r>
          </a:p>
          <a:p>
            <a:pPr marL="114300" indent="0">
              <a:spcBef>
                <a:spcPts val="0"/>
              </a:spcBef>
              <a:buNone/>
            </a:pPr>
            <a:r>
              <a:rPr lang="en-US" sz="1800" b="1" i="1" dirty="0">
                <a:latin typeface="Arial" panose="020B0604020202020204" pitchFamily="34" charset="0"/>
                <a:cs typeface="Arial" panose="020B0604020202020204" pitchFamily="34" charset="0"/>
              </a:rPr>
              <a:t>Others prefer to interpret this city as spiritual “heavenly Jerusalem</a:t>
            </a:r>
            <a:r>
              <a:rPr lang="en-US" sz="1800" i="1" dirty="0">
                <a:latin typeface="Arial" panose="020B0604020202020204" pitchFamily="34" charset="0"/>
                <a:cs typeface="Arial" panose="020B0604020202020204" pitchFamily="34" charset="0"/>
              </a:rPr>
              <a:t>.”</a:t>
            </a:r>
          </a:p>
          <a:p>
            <a:pPr marL="114300" indent="0">
              <a:spcBef>
                <a:spcPts val="0"/>
              </a:spcBef>
              <a:buNone/>
            </a:pPr>
            <a:r>
              <a:rPr lang="en-US" sz="1800" i="1" dirty="0">
                <a:latin typeface="Arial" panose="020B0604020202020204" pitchFamily="34" charset="0"/>
                <a:cs typeface="Arial" panose="020B0604020202020204" pitchFamily="34" charset="0"/>
              </a:rPr>
              <a:t>“</a:t>
            </a:r>
            <a:r>
              <a:rPr lang="en-US" sz="1800" b="1" i="1" dirty="0">
                <a:latin typeface="Arial" panose="020B0604020202020204" pitchFamily="34" charset="0"/>
                <a:cs typeface="Arial" panose="020B0604020202020204" pitchFamily="34" charset="0"/>
              </a:rPr>
              <a:t>As the bodies of the sin-offerings were burned outside of the camp, and as a sin-offering Jesus ‘</a:t>
            </a:r>
            <a:r>
              <a:rPr lang="en-US" sz="1800" b="1" i="1" u="sng" dirty="0">
                <a:latin typeface="Arial" panose="020B0604020202020204" pitchFamily="34" charset="0"/>
                <a:cs typeface="Arial" panose="020B0604020202020204" pitchFamily="34" charset="0"/>
              </a:rPr>
              <a:t>suffered without the gate’ (Heb. 13:11f</a:t>
            </a:r>
            <a:r>
              <a:rPr lang="en-US" sz="1800" b="1" i="1" dirty="0">
                <a:latin typeface="Arial" panose="020B0604020202020204" pitchFamily="34" charset="0"/>
                <a:cs typeface="Arial" panose="020B0604020202020204" pitchFamily="34" charset="0"/>
              </a:rPr>
              <a:t>); so it is appropriate that the world that rejected Him and His salvation should be trodden without the city. The blood which came out of the winepress to a depth reaching the horses bridles, and extending as far as sixteen hundred furlongs, about two hundred miles, is quite difficult to explain. </a:t>
            </a:r>
            <a:r>
              <a:rPr lang="en-US" sz="2000" b="1" i="1" u="sng" dirty="0">
                <a:latin typeface="Arial" panose="020B0604020202020204" pitchFamily="34" charset="0"/>
                <a:cs typeface="Arial" panose="020B0604020202020204" pitchFamily="34" charset="0"/>
              </a:rPr>
              <a:t>Literalism is ruled out by the whole picture</a:t>
            </a:r>
            <a:r>
              <a:rPr lang="en-US" sz="2000" b="1" i="1" dirty="0">
                <a:latin typeface="Arial" panose="020B0604020202020204" pitchFamily="34" charset="0"/>
                <a:cs typeface="Arial" panose="020B0604020202020204" pitchFamily="34" charset="0"/>
              </a:rPr>
              <a:t>.</a:t>
            </a:r>
            <a:r>
              <a:rPr lang="en-US" sz="1800" b="1" i="1" dirty="0">
                <a:latin typeface="Arial" panose="020B0604020202020204" pitchFamily="34" charset="0"/>
                <a:cs typeface="Arial" panose="020B0604020202020204" pitchFamily="34" charset="0"/>
              </a:rPr>
              <a:t> If old physical Jerusalem is the city in the vision and the area of Palestine is the lake, one cannot interpret the picture literally because that territory is not two hundred miles long or wide; also, the low depth of twelve hundred ninety feet below sea level at the Dead Sea makes any literal interpretation impossible. </a:t>
            </a:r>
            <a:r>
              <a:rPr lang="en-US" sz="1800" b="1" i="1" u="sng" dirty="0">
                <a:latin typeface="Arial" panose="020B0604020202020204" pitchFamily="34" charset="0"/>
                <a:cs typeface="Arial" panose="020B0604020202020204" pitchFamily="34" charset="0"/>
              </a:rPr>
              <a:t>Probably the picture intends to indicate the magnitude and completeness of the judgment</a:t>
            </a:r>
            <a:r>
              <a:rPr lang="en-US" sz="1800" i="1" dirty="0">
                <a:latin typeface="Arial" panose="020B0604020202020204" pitchFamily="34" charset="0"/>
                <a:cs typeface="Arial" panose="020B0604020202020204" pitchFamily="34" charset="0"/>
              </a:rPr>
              <a:t>.”</a:t>
            </a:r>
          </a:p>
          <a:p>
            <a:pPr marL="114300" indent="0">
              <a:spcBef>
                <a:spcPts val="0"/>
              </a:spcBef>
              <a:buNone/>
            </a:pPr>
            <a:r>
              <a:rPr lang="en-US" sz="1600" dirty="0">
                <a:latin typeface="Arial" panose="020B0604020202020204" pitchFamily="34" charset="0"/>
                <a:cs typeface="Arial" panose="020B0604020202020204" pitchFamily="34" charset="0"/>
              </a:rPr>
              <a:t>(Homer Hailey, </a:t>
            </a:r>
            <a:r>
              <a:rPr lang="en-US" sz="1600" i="1" dirty="0">
                <a:latin typeface="Arial" panose="020B0604020202020204" pitchFamily="34" charset="0"/>
                <a:cs typeface="Arial" panose="020B0604020202020204" pitchFamily="34" charset="0"/>
              </a:rPr>
              <a:t>Revelation – An Introduction and Commentary</a:t>
            </a:r>
            <a:r>
              <a:rPr lang="en-US" sz="1600" dirty="0">
                <a:latin typeface="Arial" panose="020B0604020202020204" pitchFamily="34" charset="0"/>
                <a:cs typeface="Arial" panose="020B0604020202020204" pitchFamily="34" charset="0"/>
              </a:rPr>
              <a:t>, Pages 315-316)</a:t>
            </a:r>
          </a:p>
        </p:txBody>
      </p:sp>
      <p:sp>
        <p:nvSpPr>
          <p:cNvPr id="4" name="Rectangle 3">
            <a:extLst>
              <a:ext uri="{FF2B5EF4-FFF2-40B4-BE49-F238E27FC236}">
                <a16:creationId xmlns:a16="http://schemas.microsoft.com/office/drawing/2014/main" id="{47B4FCF2-DE52-499F-971D-EB95150DBC9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
        <p:nvSpPr>
          <p:cNvPr id="7" name="Title 1">
            <a:extLst>
              <a:ext uri="{FF2B5EF4-FFF2-40B4-BE49-F238E27FC236}">
                <a16:creationId xmlns:a16="http://schemas.microsoft.com/office/drawing/2014/main" id="{C3CB061C-E50F-4F4F-B569-4A31370E4B56}"/>
              </a:ext>
            </a:extLst>
          </p:cNvPr>
          <p:cNvSpPr>
            <a:spLocks noGrp="1"/>
          </p:cNvSpPr>
          <p:nvPr>
            <p:ph type="title"/>
          </p:nvPr>
        </p:nvSpPr>
        <p:spPr>
          <a:xfrm>
            <a:off x="103697" y="682050"/>
            <a:ext cx="8963024" cy="1169551"/>
          </a:xfrm>
          <a:noFill/>
          <a:ln>
            <a:noFill/>
          </a:ln>
        </p:spPr>
        <p:txBody>
          <a:bodyPr>
            <a:spAutoFit/>
          </a:bodyPr>
          <a:lstStyle/>
          <a:p>
            <a:r>
              <a:rPr lang="en-US" sz="3500" b="1" u="sng" dirty="0">
                <a:solidFill>
                  <a:schemeClr val="bg1"/>
                </a:solidFill>
                <a:latin typeface="Arial Narrow" panose="020B0606020202030204" pitchFamily="34" charset="0"/>
              </a:rPr>
              <a:t>Sickle of Judgment – The Fifth And Sixth Angels: </a:t>
            </a:r>
            <a:br>
              <a:rPr lang="en-US" sz="3500" b="1" u="sng" dirty="0">
                <a:solidFill>
                  <a:schemeClr val="bg1"/>
                </a:solidFill>
                <a:latin typeface="Arial Narrow" panose="020B0606020202030204" pitchFamily="34" charset="0"/>
              </a:rPr>
            </a:br>
            <a:r>
              <a:rPr lang="en-US" sz="3500" b="1" u="sng" dirty="0">
                <a:solidFill>
                  <a:schemeClr val="bg1"/>
                </a:solidFill>
                <a:latin typeface="Arial Narrow" panose="020B0606020202030204" pitchFamily="34" charset="0"/>
              </a:rPr>
              <a:t>The Time Is Come To Reap The Wicked (14:17-20)</a:t>
            </a:r>
            <a:endParaRPr lang="en-US" sz="35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33114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905000"/>
            <a:ext cx="8229600" cy="3699474"/>
          </a:xfrm>
          <a:solidFill>
            <a:schemeClr val="bg1"/>
          </a:solidFill>
          <a:ln w="38100">
            <a:noFill/>
          </a:ln>
        </p:spPr>
        <p:txBody>
          <a:bodyPr>
            <a:spAutoFit/>
          </a:bodyPr>
          <a:lstStyle/>
          <a:p>
            <a:r>
              <a:rPr lang="en-US" b="1" dirty="0">
                <a:latin typeface="Arial Narrow" panose="020B0606020202030204" pitchFamily="34" charset="0"/>
              </a:rPr>
              <a:t>Gathered the clusters and cast them into the </a:t>
            </a:r>
            <a:r>
              <a:rPr lang="en-US" dirty="0">
                <a:latin typeface="Arial Narrow" panose="020B0606020202030204" pitchFamily="34" charset="0"/>
              </a:rPr>
              <a:t>“</a:t>
            </a:r>
            <a:r>
              <a:rPr lang="en-US" b="1" dirty="0">
                <a:latin typeface="Arial Narrow" panose="020B0606020202030204" pitchFamily="34" charset="0"/>
              </a:rPr>
              <a:t>winepress</a:t>
            </a:r>
            <a:r>
              <a:rPr lang="en-US" dirty="0">
                <a:latin typeface="Arial Narrow" panose="020B0606020202030204" pitchFamily="34" charset="0"/>
              </a:rPr>
              <a:t>” </a:t>
            </a:r>
            <a:r>
              <a:rPr lang="en-US" b="1" dirty="0">
                <a:latin typeface="Arial Narrow" panose="020B0606020202030204" pitchFamily="34" charset="0"/>
              </a:rPr>
              <a:t>of the Almighty!</a:t>
            </a:r>
          </a:p>
          <a:p>
            <a:r>
              <a:rPr lang="en-US" b="1" dirty="0">
                <a:latin typeface="Arial Narrow" panose="020B0606020202030204" pitchFamily="34" charset="0"/>
              </a:rPr>
              <a:t>Reflects a single event of divine judgment against Rome</a:t>
            </a:r>
          </a:p>
          <a:p>
            <a:r>
              <a:rPr lang="en-US" b="1" dirty="0">
                <a:latin typeface="Arial Narrow" panose="020B0606020202030204" pitchFamily="34" charset="0"/>
              </a:rPr>
              <a:t>Came out of the altar – why?</a:t>
            </a:r>
          </a:p>
          <a:p>
            <a:pPr lvl="1"/>
            <a:r>
              <a:rPr lang="en-US" b="1" dirty="0">
                <a:latin typeface="Arial Narrow" panose="020B0606020202030204" pitchFamily="34" charset="0"/>
              </a:rPr>
              <a:t>Final response to the saints prayers seeking vindication! (Revelation 6:9ff)</a:t>
            </a:r>
          </a:p>
        </p:txBody>
      </p:sp>
      <p:sp>
        <p:nvSpPr>
          <p:cNvPr id="5" name="Title 1"/>
          <p:cNvSpPr>
            <a:spLocks noGrp="1"/>
          </p:cNvSpPr>
          <p:nvPr>
            <p:ph type="title"/>
          </p:nvPr>
        </p:nvSpPr>
        <p:spPr>
          <a:xfrm>
            <a:off x="65988" y="629334"/>
            <a:ext cx="9002598" cy="646331"/>
          </a:xfrm>
          <a:noFill/>
          <a:ln>
            <a:noFill/>
          </a:ln>
        </p:spPr>
        <p:txBody>
          <a:bodyPr wrap="square">
            <a:spAutoFit/>
          </a:bodyPr>
          <a:lstStyle/>
          <a:p>
            <a:r>
              <a:rPr lang="en-US" sz="3600" b="1" u="sng" dirty="0">
                <a:solidFill>
                  <a:schemeClr val="bg1"/>
                </a:solidFill>
                <a:latin typeface="Arial Narrow" panose="020B0606020202030204" pitchFamily="34" charset="0"/>
              </a:rPr>
              <a:t>Sickle of Judgment – Viewed by the Unrighteous</a:t>
            </a:r>
            <a:endParaRPr lang="en-US" sz="3600" b="1" dirty="0">
              <a:solidFill>
                <a:schemeClr val="bg1"/>
              </a:solidFill>
              <a:latin typeface="Arial Narrow" panose="020B0606020202030204" pitchFamily="34" charset="0"/>
            </a:endParaRPr>
          </a:p>
        </p:txBody>
      </p:sp>
      <p:sp>
        <p:nvSpPr>
          <p:cNvPr id="4" name="Rectangle 3">
            <a:extLst>
              <a:ext uri="{FF2B5EF4-FFF2-40B4-BE49-F238E27FC236}">
                <a16:creationId xmlns:a16="http://schemas.microsoft.com/office/drawing/2014/main" id="{3EB0F1DB-FC4A-4EAC-BAEF-201BCABC234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Tree>
    <p:extLst>
      <p:ext uri="{BB962C8B-B14F-4D97-AF65-F5344CB8AC3E}">
        <p14:creationId xmlns:p14="http://schemas.microsoft.com/office/powerpoint/2010/main" val="2110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219" y="1348817"/>
            <a:ext cx="8399282" cy="5016758"/>
          </a:xfrm>
          <a:solidFill>
            <a:schemeClr val="bg1"/>
          </a:solidFill>
          <a:ln w="38100">
            <a:noFill/>
          </a:ln>
        </p:spPr>
        <p:txBody>
          <a:bodyPr wrap="square">
            <a:spAutoFit/>
          </a:bodyPr>
          <a:lstStyle/>
          <a:p>
            <a:pPr>
              <a:spcBef>
                <a:spcPts val="0"/>
              </a:spcBef>
            </a:pPr>
            <a:r>
              <a:rPr lang="en-US" sz="2800" b="1" dirty="0">
                <a:latin typeface="Arial" panose="020B0604020202020204" pitchFamily="34" charset="0"/>
                <a:cs typeface="Arial" panose="020B0604020202020204" pitchFamily="34" charset="0"/>
              </a:rPr>
              <a:t>Not wine, but blood, flowing from the winepress …</a:t>
            </a:r>
          </a:p>
          <a:p>
            <a:pPr>
              <a:spcBef>
                <a:spcPts val="0"/>
              </a:spcBef>
            </a:pPr>
            <a:r>
              <a:rPr lang="en-US" sz="2800" b="1" dirty="0">
                <a:latin typeface="Arial" panose="020B0604020202020204" pitchFamily="34" charset="0"/>
                <a:cs typeface="Arial" panose="020B0604020202020204" pitchFamily="34" charset="0"/>
              </a:rPr>
              <a:t>Heaven’s judgments against Rome would be severe!</a:t>
            </a:r>
          </a:p>
          <a:p>
            <a:pPr lvl="1">
              <a:spcBef>
                <a:spcPts val="0"/>
              </a:spcBef>
            </a:pPr>
            <a:r>
              <a:rPr lang="en-US" sz="2400" b="1" dirty="0">
                <a:latin typeface="Arial" panose="020B0604020202020204" pitchFamily="34" charset="0"/>
                <a:cs typeface="Arial" panose="020B0604020202020204" pitchFamily="34" charset="0"/>
              </a:rPr>
              <a:t>Treading the winepress of God’s wrath in time brought the Roman Empire (Revelation 13:1), its provincial kings, and Roman paganism (Revelation 13:11) to an end!</a:t>
            </a:r>
          </a:p>
          <a:p>
            <a:pPr>
              <a:spcBef>
                <a:spcPts val="0"/>
              </a:spcBef>
            </a:pPr>
            <a:r>
              <a:rPr lang="en-US" sz="2800" b="1" dirty="0">
                <a:latin typeface="Arial" panose="020B0604020202020204" pitchFamily="34" charset="0"/>
                <a:cs typeface="Arial" panose="020B0604020202020204" pitchFamily="34" charset="0"/>
              </a:rPr>
              <a:t>Total destruction awaits those who oppose God and His people!</a:t>
            </a:r>
          </a:p>
          <a:p>
            <a:pPr>
              <a:spcBef>
                <a:spcPts val="0"/>
              </a:spcBef>
            </a:pPr>
            <a:r>
              <a:rPr lang="en-US" sz="2800" b="1" dirty="0">
                <a:latin typeface="Arial" panose="020B0604020202020204" pitchFamily="34" charset="0"/>
                <a:cs typeface="Arial" panose="020B0604020202020204" pitchFamily="34" charset="0"/>
              </a:rPr>
              <a:t>For those who find themselves </a:t>
            </a:r>
            <a:r>
              <a:rPr lang="en-US" sz="2800"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beyond the pale of divine protection</a:t>
            </a:r>
            <a:r>
              <a:rPr lang="en-US" sz="2800" dirty="0">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CCE46D8F-095B-4F9B-B40B-615FEF6023A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
        <p:nvSpPr>
          <p:cNvPr id="9" name="Title 1">
            <a:extLst>
              <a:ext uri="{FF2B5EF4-FFF2-40B4-BE49-F238E27FC236}">
                <a16:creationId xmlns:a16="http://schemas.microsoft.com/office/drawing/2014/main" id="{30D94F73-ACC8-44B8-976E-FCA82F0EFA22}"/>
              </a:ext>
            </a:extLst>
          </p:cNvPr>
          <p:cNvSpPr>
            <a:spLocks noGrp="1"/>
          </p:cNvSpPr>
          <p:nvPr>
            <p:ph type="title"/>
          </p:nvPr>
        </p:nvSpPr>
        <p:spPr>
          <a:xfrm>
            <a:off x="65988" y="629334"/>
            <a:ext cx="9002598" cy="646331"/>
          </a:xfrm>
          <a:noFill/>
          <a:ln>
            <a:noFill/>
          </a:ln>
        </p:spPr>
        <p:txBody>
          <a:bodyPr wrap="square">
            <a:spAutoFit/>
          </a:bodyPr>
          <a:lstStyle/>
          <a:p>
            <a:r>
              <a:rPr lang="en-US" sz="3600" b="1" u="sng" dirty="0">
                <a:solidFill>
                  <a:schemeClr val="bg1"/>
                </a:solidFill>
                <a:latin typeface="Arial Narrow" panose="020B0606020202030204" pitchFamily="34" charset="0"/>
              </a:rPr>
              <a:t>Sickle of Judgment – Viewed by the Unrighteous</a:t>
            </a:r>
            <a:endParaRPr lang="en-US" sz="3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798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u="sng" dirty="0">
                <a:solidFill>
                  <a:schemeClr val="bg1"/>
                </a:solidFill>
                <a:latin typeface="Arial" panose="020B0604020202020204" pitchFamily="34" charset="0"/>
                <a:cs typeface="Arial" panose="020B0604020202020204" pitchFamily="34" charset="0"/>
              </a:rPr>
              <a:t>Revelation 14:13</a:t>
            </a:r>
          </a:p>
        </p:txBody>
      </p:sp>
      <p:pic>
        <p:nvPicPr>
          <p:cNvPr id="4" name="Content Placeholder 3"/>
          <p:cNvPicPr>
            <a:picLocks noGrp="1" noChangeAspect="1" noChangeArrowheads="1"/>
          </p:cNvPicPr>
          <p:nvPr>
            <p:ph idx="1"/>
          </p:nvPr>
        </p:nvPicPr>
        <p:blipFill>
          <a:blip r:embed="rId2"/>
          <a:srcRect/>
          <a:stretch>
            <a:fillRect/>
          </a:stretch>
        </p:blipFill>
        <p:spPr bwMode="auto">
          <a:xfrm>
            <a:off x="457200" y="1447800"/>
            <a:ext cx="8229600" cy="5029200"/>
          </a:xfrm>
          <a:prstGeom prst="rect">
            <a:avLst/>
          </a:prstGeom>
          <a:noFill/>
          <a:ln w="9525">
            <a:noFill/>
            <a:miter lim="800000"/>
            <a:headEnd/>
            <a:tailEnd/>
          </a:ln>
        </p:spPr>
      </p:pic>
      <p:sp>
        <p:nvSpPr>
          <p:cNvPr id="5" name="TextBox 4"/>
          <p:cNvSpPr txBox="1"/>
          <p:nvPr/>
        </p:nvSpPr>
        <p:spPr>
          <a:xfrm>
            <a:off x="1476081" y="1895800"/>
            <a:ext cx="60960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r>
              <a:rPr kumimoji="0" lang="en-US" sz="32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And I heard </a:t>
            </a:r>
            <a:r>
              <a:rPr kumimoji="0" lang="en-US" sz="3600" b="1" i="1"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voice from heaven</a:t>
            </a:r>
            <a:r>
              <a:rPr kumimoji="0" lang="en-US" sz="36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32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saying, Write, </a:t>
            </a:r>
            <a:r>
              <a:rPr kumimoji="0" lang="en-US" sz="3200" b="1" i="1"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Blessed are the dead who die in the Lord from henceforth</a:t>
            </a:r>
            <a:r>
              <a:rPr kumimoji="0" lang="en-US" sz="32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yea, saith the Spirit, that they may rest from their labors; for their works follow with them</a:t>
            </a:r>
            <a:r>
              <a:rPr kumimoji="0" lang="en-US" sz="3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p:txBody>
      </p:sp>
      <p:sp>
        <p:nvSpPr>
          <p:cNvPr id="6" name="Rectangle 5">
            <a:extLst>
              <a:ext uri="{FF2B5EF4-FFF2-40B4-BE49-F238E27FC236}">
                <a16:creationId xmlns:a16="http://schemas.microsoft.com/office/drawing/2014/main" id="{FD2D9B9C-833E-4EE3-83DA-9C0A201BBB8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14</a:t>
            </a:r>
          </a:p>
        </p:txBody>
      </p:sp>
    </p:spTree>
    <p:extLst>
      <p:ext uri="{BB962C8B-B14F-4D97-AF65-F5344CB8AC3E}">
        <p14:creationId xmlns:p14="http://schemas.microsoft.com/office/powerpoint/2010/main" val="342377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972"/>
            <a:ext cx="8229600" cy="646331"/>
          </a:xfrm>
          <a:noFill/>
          <a:ln>
            <a:noFill/>
          </a:ln>
        </p:spPr>
        <p:txBody>
          <a:bodyPr>
            <a:spAutoFit/>
          </a:bodyPr>
          <a:lstStyle/>
          <a:p>
            <a:r>
              <a:rPr lang="en-US" sz="3600" b="1" u="sng" dirty="0">
                <a:solidFill>
                  <a:schemeClr val="bg1"/>
                </a:solidFill>
                <a:latin typeface="Arial" panose="020B0604020202020204" pitchFamily="34" charset="0"/>
                <a:cs typeface="Arial" panose="020B0604020202020204" pitchFamily="34" charset="0"/>
              </a:rPr>
              <a:t>Review</a:t>
            </a:r>
            <a:endParaRPr lang="en-US" sz="36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308872"/>
          </a:xfrm>
          <a:solidFill>
            <a:schemeClr val="bg1"/>
          </a:solidFill>
          <a:ln w="38100">
            <a:noFill/>
          </a:ln>
        </p:spPr>
        <p:txBody>
          <a:bodyPr>
            <a:spAutoFit/>
          </a:bodyPr>
          <a:lstStyle/>
          <a:p>
            <a:r>
              <a:rPr lang="en-US" b="1" dirty="0">
                <a:latin typeface="Arial" panose="020B0604020202020204" pitchFamily="34" charset="0"/>
                <a:cs typeface="Arial" panose="020B0604020202020204" pitchFamily="34" charset="0"/>
              </a:rPr>
              <a:t>Six angels …</a:t>
            </a:r>
          </a:p>
          <a:p>
            <a:pPr>
              <a:spcBef>
                <a:spcPts val="1200"/>
              </a:spcBef>
            </a:pPr>
            <a:r>
              <a:rPr lang="en-US" b="1" dirty="0">
                <a:latin typeface="Arial" panose="020B0604020202020204" pitchFamily="34" charset="0"/>
                <a:cs typeface="Arial" panose="020B0604020202020204" pitchFamily="34" charset="0"/>
              </a:rPr>
              <a:t>Four great banners of coming events …</a:t>
            </a:r>
          </a:p>
          <a:p>
            <a:pPr>
              <a:spcBef>
                <a:spcPts val="1200"/>
              </a:spcBef>
            </a:pPr>
            <a:r>
              <a:rPr lang="en-US" b="1" dirty="0">
                <a:latin typeface="Arial" panose="020B0604020202020204" pitchFamily="34" charset="0"/>
                <a:cs typeface="Arial" panose="020B0604020202020204" pitchFamily="34" charset="0"/>
              </a:rPr>
              <a:t>Two sickles of judgment …</a:t>
            </a:r>
          </a:p>
          <a:p>
            <a:pPr>
              <a:spcBef>
                <a:spcPts val="1200"/>
              </a:spcBef>
            </a:pPr>
            <a:r>
              <a:rPr lang="en-US" b="1" dirty="0">
                <a:latin typeface="Arial" panose="020B0604020202020204" pitchFamily="34" charset="0"/>
                <a:cs typeface="Arial" panose="020B0604020202020204" pitchFamily="34" charset="0"/>
              </a:rPr>
              <a:t>Wicked and righteous have two totally different futures …</a:t>
            </a:r>
          </a:p>
          <a:p>
            <a:pPr>
              <a:spcBef>
                <a:spcPts val="1200"/>
              </a:spcBef>
            </a:pPr>
            <a:r>
              <a:rPr lang="en-US" b="1" dirty="0">
                <a:latin typeface="Arial" panose="020B0604020202020204" pitchFamily="34" charset="0"/>
                <a:cs typeface="Arial" panose="020B0604020202020204" pitchFamily="34" charset="0"/>
              </a:rPr>
              <a:t>Consequences for both groups …</a:t>
            </a:r>
          </a:p>
          <a:p>
            <a:pPr>
              <a:spcBef>
                <a:spcPts val="1200"/>
              </a:spcBef>
            </a:pPr>
            <a:r>
              <a:rPr lang="en-US" b="1" dirty="0">
                <a:latin typeface="Arial" panose="020B0604020202020204" pitchFamily="34" charset="0"/>
                <a:cs typeface="Arial" panose="020B0604020202020204" pitchFamily="34" charset="0"/>
              </a:rPr>
              <a:t>One is far better than the other!</a:t>
            </a:r>
          </a:p>
        </p:txBody>
      </p:sp>
      <p:sp>
        <p:nvSpPr>
          <p:cNvPr id="4" name="Rectangle 3">
            <a:extLst>
              <a:ext uri="{FF2B5EF4-FFF2-40B4-BE49-F238E27FC236}">
                <a16:creationId xmlns:a16="http://schemas.microsoft.com/office/drawing/2014/main" id="{CD9E08DD-8596-4D8B-B35D-633BB35F3A6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Tree>
    <p:extLst>
      <p:ext uri="{BB962C8B-B14F-4D97-AF65-F5344CB8AC3E}">
        <p14:creationId xmlns:p14="http://schemas.microsoft.com/office/powerpoint/2010/main" val="150891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972"/>
            <a:ext cx="8229600" cy="646331"/>
          </a:xfrm>
          <a:noFill/>
          <a:ln>
            <a:noFill/>
          </a:ln>
        </p:spPr>
        <p:txBody>
          <a:bodyPr>
            <a:spAutoFit/>
          </a:bodyPr>
          <a:lstStyle/>
          <a:p>
            <a:r>
              <a:rPr lang="en-US" sz="3600" b="1" u="sng" dirty="0">
                <a:solidFill>
                  <a:schemeClr val="bg1"/>
                </a:solidFill>
                <a:latin typeface="Arial" panose="020B0604020202020204" pitchFamily="34" charset="0"/>
                <a:cs typeface="Arial" panose="020B0604020202020204" pitchFamily="34" charset="0"/>
              </a:rPr>
              <a:t>Review</a:t>
            </a:r>
            <a:endParaRPr lang="en-US" sz="36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647426"/>
          </a:xfrm>
          <a:solidFill>
            <a:schemeClr val="bg1"/>
          </a:solidFill>
          <a:ln w="38100">
            <a:noFill/>
          </a:ln>
        </p:spPr>
        <p:txBody>
          <a:bodyPr>
            <a:spAutoFit/>
          </a:bodyPr>
          <a:lstStyle/>
          <a:p>
            <a:r>
              <a:rPr lang="en-US" b="1" dirty="0">
                <a:latin typeface="Arial" panose="020B0604020202020204" pitchFamily="34" charset="0"/>
                <a:cs typeface="Arial" panose="020B0604020202020204" pitchFamily="34" charset="0"/>
              </a:rPr>
              <a:t>Chapter 12 describes a battle with Satan.</a:t>
            </a:r>
          </a:p>
          <a:p>
            <a:r>
              <a:rPr lang="en-US" b="1" dirty="0">
                <a:latin typeface="Arial" panose="020B0604020202020204" pitchFamily="34" charset="0"/>
                <a:cs typeface="Arial" panose="020B0604020202020204" pitchFamily="34" charset="0"/>
              </a:rPr>
              <a:t>Chapter 13 describes Rome (an ally or tool of Satan) failing.</a:t>
            </a:r>
          </a:p>
          <a:p>
            <a:pPr lvl="1"/>
            <a:r>
              <a:rPr lang="en-US" b="1" dirty="0">
                <a:latin typeface="Arial" panose="020B0604020202020204" pitchFamily="34" charset="0"/>
                <a:cs typeface="Arial" panose="020B0604020202020204" pitchFamily="34" charset="0"/>
              </a:rPr>
              <a:t>Two Beasts</a:t>
            </a:r>
          </a:p>
          <a:p>
            <a:pPr lvl="2"/>
            <a:r>
              <a:rPr lang="en-US" b="1" dirty="0">
                <a:latin typeface="Arial" panose="020B0604020202020204" pitchFamily="34" charset="0"/>
                <a:cs typeface="Arial" panose="020B0604020202020204" pitchFamily="34" charset="0"/>
              </a:rPr>
              <a:t>The Empire</a:t>
            </a:r>
          </a:p>
          <a:p>
            <a:pPr lvl="2"/>
            <a:r>
              <a:rPr lang="en-US" b="1" dirty="0">
                <a:latin typeface="Arial" panose="020B0604020202020204" pitchFamily="34" charset="0"/>
                <a:cs typeface="Arial" panose="020B0604020202020204" pitchFamily="34" charset="0"/>
              </a:rPr>
              <a:t>Roman </a:t>
            </a:r>
            <a:r>
              <a:rPr lang="en-US" b="1" dirty="0" err="1">
                <a:latin typeface="Arial" panose="020B0604020202020204" pitchFamily="34" charset="0"/>
                <a:cs typeface="Arial" panose="020B0604020202020204" pitchFamily="34" charset="0"/>
              </a:rPr>
              <a:t>Concilia</a:t>
            </a:r>
            <a:r>
              <a:rPr lang="en-US" b="1" dirty="0">
                <a:latin typeface="Arial" panose="020B0604020202020204" pitchFamily="34" charset="0"/>
                <a:cs typeface="Arial" panose="020B0604020202020204" pitchFamily="34" charset="0"/>
              </a:rPr>
              <a:t> (Paganism).</a:t>
            </a:r>
          </a:p>
          <a:p>
            <a:r>
              <a:rPr lang="en-US" b="1" dirty="0">
                <a:latin typeface="Arial" panose="020B0604020202020204" pitchFamily="34" charset="0"/>
                <a:cs typeface="Arial" panose="020B0604020202020204" pitchFamily="34" charset="0"/>
              </a:rPr>
              <a:t>Chapter 14 is a picture of victory for God and His people.</a:t>
            </a:r>
          </a:p>
        </p:txBody>
      </p:sp>
      <p:sp>
        <p:nvSpPr>
          <p:cNvPr id="4" name="Rectangle 3">
            <a:extLst>
              <a:ext uri="{FF2B5EF4-FFF2-40B4-BE49-F238E27FC236}">
                <a16:creationId xmlns:a16="http://schemas.microsoft.com/office/drawing/2014/main" id="{CD9E08DD-8596-4D8B-B35D-633BB35F3A6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Tree>
    <p:extLst>
      <p:ext uri="{BB962C8B-B14F-4D97-AF65-F5344CB8AC3E}">
        <p14:creationId xmlns:p14="http://schemas.microsoft.com/office/powerpoint/2010/main" val="207804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A84A-DC0D-4D45-A4EF-A15CE657CC9D}"/>
              </a:ext>
            </a:extLst>
          </p:cNvPr>
          <p:cNvSpPr>
            <a:spLocks noGrp="1"/>
          </p:cNvSpPr>
          <p:nvPr>
            <p:ph type="title"/>
          </p:nvPr>
        </p:nvSpPr>
        <p:spPr>
          <a:xfrm>
            <a:off x="457200" y="404855"/>
            <a:ext cx="8229600" cy="769441"/>
          </a:xfrm>
        </p:spPr>
        <p:txBody>
          <a:bodyPr>
            <a:spAutoFit/>
          </a:bodyPr>
          <a:lstStyle/>
          <a:p>
            <a:r>
              <a:rPr lang="en-US" b="1" dirty="0">
                <a:solidFill>
                  <a:schemeClr val="bg1"/>
                </a:solidFill>
              </a:rPr>
              <a:t>Contrast</a:t>
            </a:r>
          </a:p>
        </p:txBody>
      </p:sp>
      <p:sp>
        <p:nvSpPr>
          <p:cNvPr id="3" name="Text Placeholder 2">
            <a:extLst>
              <a:ext uri="{FF2B5EF4-FFF2-40B4-BE49-F238E27FC236}">
                <a16:creationId xmlns:a16="http://schemas.microsoft.com/office/drawing/2014/main" id="{E57F8712-9088-494F-8644-FBB603956826}"/>
              </a:ext>
            </a:extLst>
          </p:cNvPr>
          <p:cNvSpPr>
            <a:spLocks noGrp="1"/>
          </p:cNvSpPr>
          <p:nvPr>
            <p:ph type="body" idx="1"/>
          </p:nvPr>
        </p:nvSpPr>
        <p:spPr>
          <a:xfrm>
            <a:off x="457200" y="1117630"/>
            <a:ext cx="4040188" cy="830997"/>
          </a:xfrm>
          <a:solidFill>
            <a:schemeClr val="bg1"/>
          </a:solidFill>
        </p:spPr>
        <p:txBody>
          <a:bodyPr>
            <a:spAutoFit/>
          </a:bodyPr>
          <a:lstStyle/>
          <a:p>
            <a:r>
              <a:rPr lang="en-US" dirty="0"/>
              <a:t>Emperor Worshippers Judged. Revelation 14:8-12</a:t>
            </a:r>
          </a:p>
        </p:txBody>
      </p:sp>
      <p:sp>
        <p:nvSpPr>
          <p:cNvPr id="4" name="Content Placeholder 3">
            <a:extLst>
              <a:ext uri="{FF2B5EF4-FFF2-40B4-BE49-F238E27FC236}">
                <a16:creationId xmlns:a16="http://schemas.microsoft.com/office/drawing/2014/main" id="{A09F957E-9786-469E-9392-94006E461B3E}"/>
              </a:ext>
            </a:extLst>
          </p:cNvPr>
          <p:cNvSpPr>
            <a:spLocks noGrp="1"/>
          </p:cNvSpPr>
          <p:nvPr>
            <p:ph sz="half" idx="2"/>
          </p:nvPr>
        </p:nvSpPr>
        <p:spPr>
          <a:xfrm>
            <a:off x="457200" y="1948627"/>
            <a:ext cx="4040188" cy="4154984"/>
          </a:xfrm>
          <a:solidFill>
            <a:schemeClr val="bg1"/>
          </a:solidFill>
        </p:spPr>
        <p:txBody>
          <a:bodyPr>
            <a:spAutoFit/>
          </a:bodyPr>
          <a:lstStyle/>
          <a:p>
            <a:pPr>
              <a:spcBef>
                <a:spcPts val="0"/>
              </a:spcBef>
            </a:pPr>
            <a:r>
              <a:rPr lang="en-US" b="1" dirty="0"/>
              <a:t>CURSED! </a:t>
            </a:r>
            <a:r>
              <a:rPr lang="en-US" dirty="0"/>
              <a:t>He will </a:t>
            </a:r>
            <a:r>
              <a:rPr lang="en-US" i="1" dirty="0"/>
              <a:t>“drink of the wine of the wrath of God.”</a:t>
            </a:r>
          </a:p>
          <a:p>
            <a:pPr>
              <a:spcBef>
                <a:spcPts val="0"/>
              </a:spcBef>
            </a:pPr>
            <a:r>
              <a:rPr lang="en-US" i="1" dirty="0"/>
              <a:t>“unmixed” – </a:t>
            </a:r>
            <a:r>
              <a:rPr lang="en-US" dirty="0"/>
              <a:t>full strength nothing held back!</a:t>
            </a:r>
          </a:p>
          <a:p>
            <a:pPr>
              <a:spcBef>
                <a:spcPts val="0"/>
              </a:spcBef>
            </a:pPr>
            <a:r>
              <a:rPr lang="en-US" dirty="0"/>
              <a:t>“</a:t>
            </a:r>
            <a:r>
              <a:rPr lang="en-US" i="1" dirty="0"/>
              <a:t>He will be tormented with fire and brimstone”</a:t>
            </a:r>
          </a:p>
          <a:p>
            <a:pPr>
              <a:spcBef>
                <a:spcPts val="0"/>
              </a:spcBef>
            </a:pPr>
            <a:r>
              <a:rPr lang="en-US" i="1" dirty="0"/>
              <a:t>“and the smoke of their torment goeth up for ever and ever; and they have </a:t>
            </a:r>
            <a:r>
              <a:rPr lang="en-US" b="1" i="1" dirty="0"/>
              <a:t>NO REST</a:t>
            </a:r>
            <a:r>
              <a:rPr lang="en-US" i="1" dirty="0"/>
              <a:t> day and night”</a:t>
            </a:r>
          </a:p>
        </p:txBody>
      </p:sp>
      <p:sp>
        <p:nvSpPr>
          <p:cNvPr id="5" name="Text Placeholder 4">
            <a:extLst>
              <a:ext uri="{FF2B5EF4-FFF2-40B4-BE49-F238E27FC236}">
                <a16:creationId xmlns:a16="http://schemas.microsoft.com/office/drawing/2014/main" id="{298BFA25-A0E9-4868-BF97-F5C62F0A4D4D}"/>
              </a:ext>
            </a:extLst>
          </p:cNvPr>
          <p:cNvSpPr>
            <a:spLocks noGrp="1"/>
          </p:cNvSpPr>
          <p:nvPr>
            <p:ph type="body" sz="quarter" idx="3"/>
          </p:nvPr>
        </p:nvSpPr>
        <p:spPr>
          <a:xfrm>
            <a:off x="4645027" y="1117630"/>
            <a:ext cx="4041775" cy="830997"/>
          </a:xfrm>
          <a:solidFill>
            <a:schemeClr val="bg1"/>
          </a:solidFill>
        </p:spPr>
        <p:txBody>
          <a:bodyPr>
            <a:spAutoFit/>
          </a:bodyPr>
          <a:lstStyle/>
          <a:p>
            <a:r>
              <a:rPr lang="en-US" dirty="0"/>
              <a:t>Christian’s Triumph.</a:t>
            </a:r>
            <a:br>
              <a:rPr lang="en-US" dirty="0"/>
            </a:br>
            <a:r>
              <a:rPr lang="en-US" dirty="0"/>
              <a:t>Revelation 14:13</a:t>
            </a:r>
          </a:p>
        </p:txBody>
      </p:sp>
      <p:sp>
        <p:nvSpPr>
          <p:cNvPr id="6" name="Content Placeholder 5">
            <a:extLst>
              <a:ext uri="{FF2B5EF4-FFF2-40B4-BE49-F238E27FC236}">
                <a16:creationId xmlns:a16="http://schemas.microsoft.com/office/drawing/2014/main" id="{C68A666C-10BB-482D-96DF-40DD2C2A6FA2}"/>
              </a:ext>
            </a:extLst>
          </p:cNvPr>
          <p:cNvSpPr>
            <a:spLocks noGrp="1"/>
          </p:cNvSpPr>
          <p:nvPr>
            <p:ph sz="quarter" idx="4"/>
          </p:nvPr>
        </p:nvSpPr>
        <p:spPr>
          <a:xfrm>
            <a:off x="4645026" y="1948627"/>
            <a:ext cx="4041775" cy="2677656"/>
          </a:xfrm>
          <a:solidFill>
            <a:schemeClr val="bg1"/>
          </a:solidFill>
        </p:spPr>
        <p:txBody>
          <a:bodyPr>
            <a:spAutoFit/>
          </a:bodyPr>
          <a:lstStyle/>
          <a:p>
            <a:pPr>
              <a:spcBef>
                <a:spcPts val="0"/>
              </a:spcBef>
            </a:pPr>
            <a:r>
              <a:rPr lang="en-US" sz="2800" i="1" dirty="0"/>
              <a:t>“</a:t>
            </a:r>
            <a:r>
              <a:rPr lang="en-US" sz="2800" b="1" i="1" dirty="0"/>
              <a:t>BLESSED</a:t>
            </a:r>
            <a:r>
              <a:rPr lang="en-US" sz="2800" i="1" dirty="0"/>
              <a:t> are the dead who die in the Lord”</a:t>
            </a:r>
          </a:p>
          <a:p>
            <a:pPr>
              <a:spcBef>
                <a:spcPts val="0"/>
              </a:spcBef>
            </a:pPr>
            <a:r>
              <a:rPr lang="en-US" sz="2800" i="1" dirty="0"/>
              <a:t>“That they may </a:t>
            </a:r>
            <a:r>
              <a:rPr lang="en-US" sz="2800" b="1" i="1" dirty="0"/>
              <a:t>REST </a:t>
            </a:r>
            <a:r>
              <a:rPr lang="en-US" sz="2800" i="1" dirty="0"/>
              <a:t>from their labors”</a:t>
            </a:r>
          </a:p>
          <a:p>
            <a:pPr>
              <a:spcBef>
                <a:spcPts val="0"/>
              </a:spcBef>
            </a:pPr>
            <a:r>
              <a:rPr lang="en-US" sz="2800" i="1" dirty="0"/>
              <a:t>“For their works (deeds) do follow them”</a:t>
            </a:r>
          </a:p>
        </p:txBody>
      </p:sp>
      <p:sp>
        <p:nvSpPr>
          <p:cNvPr id="7" name="Rectangle 6">
            <a:extLst>
              <a:ext uri="{FF2B5EF4-FFF2-40B4-BE49-F238E27FC236}">
                <a16:creationId xmlns:a16="http://schemas.microsoft.com/office/drawing/2014/main" id="{B4390386-4958-4FB4-AB51-B4074962092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
        <p:nvSpPr>
          <p:cNvPr id="8" name="TextBox 7">
            <a:extLst>
              <a:ext uri="{FF2B5EF4-FFF2-40B4-BE49-F238E27FC236}">
                <a16:creationId xmlns:a16="http://schemas.microsoft.com/office/drawing/2014/main" id="{24454FFA-B819-4A60-8514-0EFDB9785EF5}"/>
              </a:ext>
            </a:extLst>
          </p:cNvPr>
          <p:cNvSpPr txBox="1"/>
          <p:nvPr/>
        </p:nvSpPr>
        <p:spPr>
          <a:xfrm>
            <a:off x="3007238" y="6217665"/>
            <a:ext cx="2980303" cy="584775"/>
          </a:xfrm>
          <a:prstGeom prst="rect">
            <a:avLst/>
          </a:prstGeom>
          <a:solidFill>
            <a:schemeClr val="bg1"/>
          </a:solidFill>
        </p:spPr>
        <p:txBody>
          <a:bodyPr wrap="none" rtlCol="0">
            <a:spAutoFit/>
          </a:bodyPr>
          <a:lstStyle/>
          <a:p>
            <a:pPr defTabSz="457200"/>
            <a:r>
              <a:rPr lang="en-US" sz="3200" dirty="0">
                <a:latin typeface="Calibri"/>
              </a:rPr>
              <a:t>Choice is simple!</a:t>
            </a:r>
          </a:p>
        </p:txBody>
      </p:sp>
    </p:spTree>
    <p:extLst>
      <p:ext uri="{BB962C8B-B14F-4D97-AF65-F5344CB8AC3E}">
        <p14:creationId xmlns:p14="http://schemas.microsoft.com/office/powerpoint/2010/main" val="2732058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559"/>
            <a:ext cx="7772400" cy="1470025"/>
          </a:xfrm>
        </p:spPr>
        <p:txBody>
          <a:bodyPr>
            <a:spAutoFit/>
          </a:bodyPr>
          <a:lstStyle/>
          <a:p>
            <a:r>
              <a:rPr lang="en-US" b="1" u="sng" dirty="0">
                <a:solidFill>
                  <a:schemeClr val="bg1"/>
                </a:solidFill>
                <a:latin typeface="Arial" panose="020B0604020202020204" pitchFamily="34" charset="0"/>
                <a:cs typeface="Arial" panose="020B0604020202020204" pitchFamily="34" charset="0"/>
              </a:rPr>
              <a:t>The Book of Revelation:</a:t>
            </a:r>
            <a:br>
              <a:rPr lang="en-US" b="1" u="sng" dirty="0">
                <a:solidFill>
                  <a:schemeClr val="bg1"/>
                </a:solidFill>
                <a:latin typeface="Arial" panose="020B0604020202020204" pitchFamily="34" charset="0"/>
                <a:cs typeface="Arial" panose="020B0604020202020204" pitchFamily="34" charset="0"/>
              </a:rPr>
            </a:br>
            <a:r>
              <a:rPr lang="en-US" b="1" u="sng" dirty="0">
                <a:solidFill>
                  <a:schemeClr val="bg1"/>
                </a:solidFill>
                <a:latin typeface="Arial" panose="020B0604020202020204" pitchFamily="34" charset="0"/>
                <a:cs typeface="Arial" panose="020B0604020202020204" pitchFamily="34" charset="0"/>
              </a:rPr>
              <a:t>Chapter 15</a:t>
            </a:r>
          </a:p>
        </p:txBody>
      </p:sp>
      <p:sp>
        <p:nvSpPr>
          <p:cNvPr id="3" name="Subtitle 2"/>
          <p:cNvSpPr>
            <a:spLocks noGrp="1"/>
          </p:cNvSpPr>
          <p:nvPr>
            <p:ph type="subTitle" idx="1"/>
          </p:nvPr>
        </p:nvSpPr>
        <p:spPr>
          <a:xfrm>
            <a:off x="1371600" y="5029200"/>
            <a:ext cx="6400800" cy="1752600"/>
          </a:xfrm>
          <a:solidFill>
            <a:schemeClr val="bg1"/>
          </a:solidFill>
          <a:ln w="38100">
            <a:noFill/>
          </a:ln>
        </p:spPr>
        <p:txBody>
          <a:bodyPr>
            <a:normAutofit/>
          </a:bodyPr>
          <a:lstStyle/>
          <a:p>
            <a:r>
              <a:rPr lang="en-US" sz="2800" b="1" u="sng" dirty="0">
                <a:solidFill>
                  <a:schemeClr val="tx1"/>
                </a:solidFill>
                <a:latin typeface="Arial" panose="020B0604020202020204" pitchFamily="34" charset="0"/>
                <a:cs typeface="Arial" panose="020B0604020202020204" pitchFamily="34" charset="0"/>
              </a:rPr>
              <a:t>Interlude</a:t>
            </a:r>
            <a:r>
              <a:rPr lang="en-US" sz="2800" b="1" dirty="0">
                <a:solidFill>
                  <a:schemeClr val="tx1"/>
                </a:solidFill>
                <a:latin typeface="Arial" panose="020B0604020202020204" pitchFamily="34" charset="0"/>
                <a:cs typeface="Arial" panose="020B0604020202020204" pitchFamily="34" charset="0"/>
              </a:rPr>
              <a:t>:</a:t>
            </a:r>
          </a:p>
          <a:p>
            <a:r>
              <a:rPr lang="en-US" sz="2800" b="1" dirty="0">
                <a:solidFill>
                  <a:schemeClr val="tx1"/>
                </a:solidFill>
                <a:latin typeface="Arial" panose="020B0604020202020204" pitchFamily="34" charset="0"/>
                <a:cs typeface="Arial" panose="020B0604020202020204" pitchFamily="34" charset="0"/>
              </a:rPr>
              <a:t>Song of Victory</a:t>
            </a:r>
          </a:p>
          <a:p>
            <a:r>
              <a:rPr lang="en-US" sz="2800" b="1" dirty="0">
                <a:solidFill>
                  <a:schemeClr val="tx1"/>
                </a:solidFill>
                <a:latin typeface="Arial" panose="020B0604020202020204" pitchFamily="34" charset="0"/>
                <a:cs typeface="Arial" panose="020B0604020202020204" pitchFamily="34" charset="0"/>
              </a:rPr>
              <a:t>Seven Plagues Anticipated!</a:t>
            </a:r>
          </a:p>
        </p:txBody>
      </p:sp>
      <p:pic>
        <p:nvPicPr>
          <p:cNvPr id="2050" name="Picture 2" descr="D:\72 dpi JPEG\21 Seven Bowls Judge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010400" cy="3352800"/>
          </a:xfrm>
          <a:prstGeom prst="rect">
            <a:avLst/>
          </a:prstGeom>
          <a:noFill/>
          <a:ln w="38100">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3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49234"/>
            <a:ext cx="8229600" cy="701731"/>
          </a:xfrm>
          <a:noFill/>
        </p:spPr>
        <p:txBody>
          <a:bodyPr anchor="ctr">
            <a:spAutoFit/>
          </a:bodyPr>
          <a:lstStyle/>
          <a:p>
            <a:pPr algn="ctr"/>
            <a:r>
              <a:rPr lang="en-US" altLang="en-US" b="1" dirty="0">
                <a:solidFill>
                  <a:schemeClr val="tx1"/>
                </a:solidFill>
                <a:latin typeface="Arial" panose="020B0604020202020204" pitchFamily="34" charset="0"/>
                <a:cs typeface="Arial" panose="020B0604020202020204" pitchFamily="34" charset="0"/>
              </a:rPr>
              <a:t>Revelation</a:t>
            </a:r>
          </a:p>
        </p:txBody>
      </p:sp>
      <p:sp>
        <p:nvSpPr>
          <p:cNvPr id="2" name="Slide Number Placeholder 1">
            <a:extLst>
              <a:ext uri="{FF2B5EF4-FFF2-40B4-BE49-F238E27FC236}">
                <a16:creationId xmlns:a16="http://schemas.microsoft.com/office/drawing/2014/main" id="{56612E8A-268B-41FF-9F42-FCBC9902CB2A}"/>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
        <p:nvSpPr>
          <p:cNvPr id="30723" name="Text Box 3"/>
          <p:cNvSpPr txBox="1">
            <a:spLocks noChangeArrowheads="1"/>
          </p:cNvSpPr>
          <p:nvPr/>
        </p:nvSpPr>
        <p:spPr bwMode="auto">
          <a:xfrm>
            <a:off x="1506538" y="1866900"/>
            <a:ext cx="6163290" cy="2862322"/>
          </a:xfrm>
          <a:prstGeom prst="rect">
            <a:avLst/>
          </a:prstGeom>
          <a:noFill/>
          <a:ln>
            <a:noFill/>
          </a:ln>
          <a:effectLst/>
        </p:spPr>
        <p:txBody>
          <a:bodyPr wrap="none">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a:t>
            </a:r>
            <a:r>
              <a:rPr kumimoji="0" lang="en-US" altLang="en-US" sz="28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Struggle on Earth</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(1-11)</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John’s Vision</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B.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Letters to 7 churches</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(2-3)</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God in control</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(4-5)</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Opening of seven seals</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(6-11)</a:t>
            </a:r>
          </a:p>
        </p:txBody>
      </p:sp>
    </p:spTree>
    <p:extLst>
      <p:ext uri="{BB962C8B-B14F-4D97-AF65-F5344CB8AC3E}">
        <p14:creationId xmlns:p14="http://schemas.microsoft.com/office/powerpoint/2010/main" val="1692467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49234"/>
            <a:ext cx="8229600" cy="701731"/>
          </a:xfrm>
          <a:noFill/>
        </p:spPr>
        <p:txBody>
          <a:bodyPr>
            <a:spAutoFit/>
          </a:bodyPr>
          <a:lstStyle/>
          <a:p>
            <a:pPr algn="ctr"/>
            <a:r>
              <a:rPr lang="en-US" altLang="en-US" b="1" dirty="0">
                <a:solidFill>
                  <a:schemeClr val="tx1"/>
                </a:solidFill>
                <a:latin typeface="Arial" panose="020B0604020202020204" pitchFamily="34" charset="0"/>
                <a:cs typeface="Arial" panose="020B0604020202020204" pitchFamily="34" charset="0"/>
              </a:rPr>
              <a:t>Revelation</a:t>
            </a:r>
          </a:p>
        </p:txBody>
      </p:sp>
      <p:sp>
        <p:nvSpPr>
          <p:cNvPr id="2" name="Slide Number Placeholder 1">
            <a:extLst>
              <a:ext uri="{FF2B5EF4-FFF2-40B4-BE49-F238E27FC236}">
                <a16:creationId xmlns:a16="http://schemas.microsoft.com/office/drawing/2014/main" id="{B1C6E478-5BED-425D-98A3-EAE9E584C5C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
        <p:nvSpPr>
          <p:cNvPr id="30723" name="Text Box 3"/>
          <p:cNvSpPr txBox="1">
            <a:spLocks noChangeArrowheads="1"/>
          </p:cNvSpPr>
          <p:nvPr/>
        </p:nvSpPr>
        <p:spPr bwMode="auto">
          <a:xfrm>
            <a:off x="762000" y="1866902"/>
            <a:ext cx="7620484" cy="4031873"/>
          </a:xfrm>
          <a:prstGeom prst="rect">
            <a:avLst/>
          </a:prstGeom>
          <a:noFill/>
          <a:ln>
            <a:noFill/>
          </a:ln>
          <a:effectLst/>
        </p:spPr>
        <p:txBody>
          <a:bodyPr wrap="none">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II. </a:t>
            </a:r>
            <a:r>
              <a:rPr kumimoji="0" lang="en-US" altLang="en-US" sz="28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Christ And The Dragon In Conflict</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(12-22)</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(Deeper Spiritual Meaning)</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War</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(12-14)</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B.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Bowls of Wrath</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(15-16)</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Fall of Babylon the Harlot</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(17-18)</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Victory of God’s people</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(19-21)</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E.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Warnings about the Book</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(22)</a:t>
            </a:r>
          </a:p>
        </p:txBody>
      </p:sp>
    </p:spTree>
    <p:extLst>
      <p:ext uri="{BB962C8B-B14F-4D97-AF65-F5344CB8AC3E}">
        <p14:creationId xmlns:p14="http://schemas.microsoft.com/office/powerpoint/2010/main" val="1463956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76212" y="919490"/>
            <a:ext cx="7628499" cy="523220"/>
          </a:xfrm>
          <a:prstGeom prst="rect">
            <a:avLst/>
          </a:prstGeom>
          <a:noFill/>
          <a:ln>
            <a:noFill/>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Seven Angels With Seven Bowls of Wrath</a:t>
            </a:r>
            <a:r>
              <a:rPr kumimoji="0" lang="en-US" altLang="en-US" sz="28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96273" name="Text Box 17"/>
          <p:cNvSpPr txBox="1">
            <a:spLocks noChangeArrowheads="1"/>
          </p:cNvSpPr>
          <p:nvPr/>
        </p:nvSpPr>
        <p:spPr bwMode="auto">
          <a:xfrm>
            <a:off x="56563" y="1708696"/>
            <a:ext cx="9040304" cy="4539704"/>
          </a:xfrm>
          <a:prstGeom prst="rect">
            <a:avLst/>
          </a:prstGeom>
          <a:noFill/>
          <a:ln>
            <a:noFill/>
          </a:ln>
          <a:effectLst/>
        </p:spPr>
        <p:txBody>
          <a:bodyPr wrap="square">
            <a:spAutoFit/>
          </a:bodyPr>
          <a:lstStyle>
            <a:lvl1pPr marL="342900" indent="-342900" defTabSz="150813">
              <a:defRPr>
                <a:solidFill>
                  <a:schemeClr val="tx1"/>
                </a:solidFill>
                <a:latin typeface="Arial" panose="020B0604020202020204" pitchFamily="34" charset="0"/>
              </a:defRPr>
            </a:lvl1pPr>
            <a:lvl2pPr marL="800100" indent="-342900" defTabSz="150813">
              <a:defRPr>
                <a:solidFill>
                  <a:schemeClr val="tx1"/>
                </a:solidFill>
                <a:latin typeface="Arial" panose="020B0604020202020204" pitchFamily="34" charset="0"/>
              </a:defRPr>
            </a:lvl2pPr>
            <a:lvl3pPr marL="1257300" indent="-342900" defTabSz="150813">
              <a:defRPr>
                <a:solidFill>
                  <a:schemeClr val="tx1"/>
                </a:solidFill>
                <a:latin typeface="Arial" panose="020B0604020202020204" pitchFamily="34" charset="0"/>
              </a:defRPr>
            </a:lvl3pPr>
            <a:lvl4pPr marL="1714500" indent="-342900" defTabSz="150813">
              <a:defRPr>
                <a:solidFill>
                  <a:schemeClr val="tx1"/>
                </a:solidFill>
                <a:latin typeface="Arial" panose="020B0604020202020204" pitchFamily="34" charset="0"/>
              </a:defRPr>
            </a:lvl4pPr>
            <a:lvl5pPr marL="2171700" indent="-342900" defTabSz="150813">
              <a:defRPr>
                <a:solidFill>
                  <a:schemeClr val="tx1"/>
                </a:solidFill>
                <a:latin typeface="Arial" panose="020B0604020202020204" pitchFamily="34" charset="0"/>
              </a:defRPr>
            </a:lvl5pPr>
            <a:lvl6pPr marL="2628900" indent="-342900" defTabSz="150813" fontAlgn="base">
              <a:spcBef>
                <a:spcPct val="0"/>
              </a:spcBef>
              <a:spcAft>
                <a:spcPct val="0"/>
              </a:spcAft>
              <a:defRPr>
                <a:solidFill>
                  <a:schemeClr val="tx1"/>
                </a:solidFill>
                <a:latin typeface="Arial" panose="020B0604020202020204" pitchFamily="34" charset="0"/>
              </a:defRPr>
            </a:lvl6pPr>
            <a:lvl7pPr marL="3086100" indent="-342900" defTabSz="150813" fontAlgn="base">
              <a:spcBef>
                <a:spcPct val="0"/>
              </a:spcBef>
              <a:spcAft>
                <a:spcPct val="0"/>
              </a:spcAft>
              <a:defRPr>
                <a:solidFill>
                  <a:schemeClr val="tx1"/>
                </a:solidFill>
                <a:latin typeface="Arial" panose="020B0604020202020204" pitchFamily="34" charset="0"/>
              </a:defRPr>
            </a:lvl7pPr>
            <a:lvl8pPr marL="3543300" indent="-342900" defTabSz="150813" fontAlgn="base">
              <a:spcBef>
                <a:spcPct val="0"/>
              </a:spcBef>
              <a:spcAft>
                <a:spcPct val="0"/>
              </a:spcAft>
              <a:defRPr>
                <a:solidFill>
                  <a:schemeClr val="tx1"/>
                </a:solidFill>
                <a:latin typeface="Arial" panose="020B0604020202020204" pitchFamily="34" charset="0"/>
              </a:defRPr>
            </a:lvl8pPr>
            <a:lvl9pPr marL="4000500" indent="-342900" defTabSz="150813" fontAlgn="base">
              <a:spcBef>
                <a:spcPct val="0"/>
              </a:spcBef>
              <a:spcAft>
                <a:spcPct val="0"/>
              </a:spcAft>
              <a:defRPr>
                <a:solidFill>
                  <a:schemeClr val="tx1"/>
                </a:solidFill>
                <a:latin typeface="Arial" panose="020B0604020202020204" pitchFamily="34" charset="0"/>
              </a:defRPr>
            </a:lvl9pPr>
          </a:lstStyle>
          <a:p>
            <a:pPr marL="0" marR="0" lvl="0" indent="0" algn="ctr" defTabSz="150813"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Outline of Chapter 15</a:t>
            </a:r>
          </a:p>
          <a:p>
            <a:pPr marL="514350" marR="0" lvl="0" indent="-514350" algn="l" defTabSz="150813" rtl="0" eaLnBrk="1" fontAlgn="base" latinLnBrk="0" hangingPunct="1">
              <a:lnSpc>
                <a:spcPct val="100000"/>
              </a:lnSpc>
              <a:spcBef>
                <a:spcPct val="0"/>
              </a:spcBef>
              <a:spcAft>
                <a:spcPct val="0"/>
              </a:spcAft>
              <a:buClrTx/>
              <a:buSzTx/>
              <a:buFont typeface="+mj-lt"/>
              <a:buAutoNum type="romanUcPeriod"/>
              <a:tabLst/>
              <a:defRPr/>
            </a:pPr>
            <a:endPar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514350" marR="0" lvl="0" indent="-514350" algn="l" defTabSz="150813" rtl="0" eaLnBrk="1" fontAlgn="base" latinLnBrk="0" hangingPunct="1">
              <a:lnSpc>
                <a:spcPct val="100000"/>
              </a:lnSpc>
              <a:spcBef>
                <a:spcPct val="0"/>
              </a:spcBef>
              <a:spcAft>
                <a:spcPct val="0"/>
              </a:spcAft>
              <a:buClrTx/>
              <a:buSzTx/>
              <a:buFont typeface="+mj-lt"/>
              <a:buAutoNum type="romanUcPeriod"/>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Seven Angels With Seven Plagues of Wrath (verse 1)</a:t>
            </a:r>
          </a:p>
          <a:p>
            <a:pPr marL="514350" marR="0" lvl="0" indent="-514350" algn="l" defTabSz="150813" rtl="0" eaLnBrk="1" fontAlgn="base" latinLnBrk="0" hangingPunct="1">
              <a:lnSpc>
                <a:spcPct val="100000"/>
              </a:lnSpc>
              <a:spcBef>
                <a:spcPct val="0"/>
              </a:spcBef>
              <a:spcAft>
                <a:spcPct val="0"/>
              </a:spcAft>
              <a:buClrTx/>
              <a:buSzTx/>
              <a:buFont typeface="+mj-lt"/>
              <a:buAutoNum type="romanUcPeriod"/>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Victorious Saints on the Sea of Glass (verses 2-4)</a:t>
            </a:r>
          </a:p>
          <a:p>
            <a:pPr marL="914400" marR="0" lvl="1" indent="-457200" algn="l" defTabSz="150813" rtl="0" eaLnBrk="0" fontAlgn="base" latinLnBrk="0" hangingPunct="0">
              <a:lnSpc>
                <a:spcPct val="80000"/>
              </a:lnSpc>
              <a:spcBef>
                <a:spcPts val="600"/>
              </a:spcBef>
              <a:spcAft>
                <a:spcPct val="0"/>
              </a:spcAft>
              <a:buClrTx/>
              <a:buSzTx/>
              <a:buFont typeface="+mj-lt"/>
              <a:buAutoNum type="alphaUcPeriod"/>
              <a:tabLst/>
              <a:defRPr/>
            </a:pP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Those that overcame</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(verse 2a)</a:t>
            </a:r>
          </a:p>
          <a:p>
            <a:pPr marL="1371600" marR="0" lvl="2" indent="-457200" algn="l" defTabSz="150813" rtl="0" eaLnBrk="0" fontAlgn="base" latinLnBrk="0" hangingPunct="0">
              <a:lnSpc>
                <a:spcPct val="80000"/>
              </a:lnSpc>
              <a:spcBef>
                <a:spcPts val="600"/>
              </a:spcBef>
              <a:spcAft>
                <a:spcPct val="0"/>
              </a:spcAft>
              <a:buClrTx/>
              <a:buSzTx/>
              <a:buFont typeface="+mj-lt"/>
              <a:buAutoNum type="arabicPeriod"/>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beast</a:t>
            </a:r>
          </a:p>
          <a:p>
            <a:pPr marL="1371600" marR="0" lvl="2" indent="-457200" algn="l" defTabSz="150813" rtl="0" eaLnBrk="0" fontAlgn="base" latinLnBrk="0" hangingPunct="0">
              <a:lnSpc>
                <a:spcPct val="80000"/>
              </a:lnSpc>
              <a:spcBef>
                <a:spcPts val="600"/>
              </a:spcBef>
              <a:spcAft>
                <a:spcPct val="0"/>
              </a:spcAft>
              <a:buClrTx/>
              <a:buSzTx/>
              <a:buFont typeface="+mj-lt"/>
              <a:buAutoNum type="arabicPeriod"/>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image of the beast</a:t>
            </a:r>
          </a:p>
          <a:p>
            <a:pPr marL="1371600" marR="0" lvl="2" indent="-457200" algn="l" defTabSz="150813" rtl="0" eaLnBrk="0" fontAlgn="base" latinLnBrk="0" hangingPunct="0">
              <a:lnSpc>
                <a:spcPct val="80000"/>
              </a:lnSpc>
              <a:spcBef>
                <a:spcPts val="600"/>
              </a:spcBef>
              <a:spcAft>
                <a:spcPct val="0"/>
              </a:spcAft>
              <a:buClrTx/>
              <a:buSzTx/>
              <a:buFont typeface="+mj-lt"/>
              <a:buAutoNum type="arabicPeriod"/>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mark and number of the beast</a:t>
            </a:r>
          </a:p>
          <a:p>
            <a:pPr marL="914400" marR="0" lvl="1" indent="-457200" algn="l" defTabSz="150813" rtl="0" eaLnBrk="0" fontAlgn="base" latinLnBrk="0" hangingPunct="0">
              <a:lnSpc>
                <a:spcPct val="80000"/>
              </a:lnSpc>
              <a:spcBef>
                <a:spcPts val="600"/>
              </a:spcBef>
              <a:spcAft>
                <a:spcPct val="0"/>
              </a:spcAft>
              <a:buClrTx/>
              <a:buSzTx/>
              <a:buFont typeface="+mj-lt"/>
              <a:buAutoNum type="alphaUcPeriod"/>
              <a:tabLst/>
              <a:defRPr/>
            </a:pP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Singing the song of Moses and the Lamb</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(verses 2b-4)</a:t>
            </a:r>
            <a:endPar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Revelation 15 and 16</a:t>
            </a:r>
          </a:p>
        </p:txBody>
      </p:sp>
      <p:sp>
        <p:nvSpPr>
          <p:cNvPr id="2" name="Slide Number Placeholder 1">
            <a:extLst>
              <a:ext uri="{FF2B5EF4-FFF2-40B4-BE49-F238E27FC236}">
                <a16:creationId xmlns:a16="http://schemas.microsoft.com/office/drawing/2014/main" id="{EF12EC60-2F04-4413-9E30-315E969FB48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952061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76214" y="805190"/>
            <a:ext cx="7628499" cy="523220"/>
          </a:xfrm>
          <a:prstGeom prst="rect">
            <a:avLst/>
          </a:prstGeom>
          <a:noFill/>
          <a:ln>
            <a:noFill/>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Seven Angels With Seven Bowls of Wrath</a:t>
            </a:r>
            <a:r>
              <a:rPr kumimoji="0" lang="en-US"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96273" name="Text Box 17"/>
          <p:cNvSpPr txBox="1">
            <a:spLocks noChangeArrowheads="1"/>
          </p:cNvSpPr>
          <p:nvPr/>
        </p:nvSpPr>
        <p:spPr bwMode="auto">
          <a:xfrm>
            <a:off x="94270" y="1524000"/>
            <a:ext cx="8955464" cy="3600986"/>
          </a:xfrm>
          <a:prstGeom prst="rect">
            <a:avLst/>
          </a:prstGeom>
          <a:noFill/>
          <a:ln>
            <a:noFill/>
          </a:ln>
          <a:effectLst/>
        </p:spPr>
        <p:txBody>
          <a:bodyPr wrap="square">
            <a:spAutoFit/>
          </a:bodyPr>
          <a:lstStyle>
            <a:lvl1pPr marL="342900" indent="-342900" defTabSz="150813">
              <a:defRPr>
                <a:solidFill>
                  <a:schemeClr val="tx1"/>
                </a:solidFill>
                <a:latin typeface="Arial" panose="020B0604020202020204" pitchFamily="34" charset="0"/>
              </a:defRPr>
            </a:lvl1pPr>
            <a:lvl2pPr marL="800100" indent="-342900" defTabSz="150813">
              <a:defRPr>
                <a:solidFill>
                  <a:schemeClr val="tx1"/>
                </a:solidFill>
                <a:latin typeface="Arial" panose="020B0604020202020204" pitchFamily="34" charset="0"/>
              </a:defRPr>
            </a:lvl2pPr>
            <a:lvl3pPr marL="1257300" indent="-342900" defTabSz="150813">
              <a:defRPr>
                <a:solidFill>
                  <a:schemeClr val="tx1"/>
                </a:solidFill>
                <a:latin typeface="Arial" panose="020B0604020202020204" pitchFamily="34" charset="0"/>
              </a:defRPr>
            </a:lvl3pPr>
            <a:lvl4pPr marL="1714500" indent="-342900" defTabSz="150813">
              <a:defRPr>
                <a:solidFill>
                  <a:schemeClr val="tx1"/>
                </a:solidFill>
                <a:latin typeface="Arial" panose="020B0604020202020204" pitchFamily="34" charset="0"/>
              </a:defRPr>
            </a:lvl4pPr>
            <a:lvl5pPr marL="2171700" indent="-342900" defTabSz="150813">
              <a:defRPr>
                <a:solidFill>
                  <a:schemeClr val="tx1"/>
                </a:solidFill>
                <a:latin typeface="Arial" panose="020B0604020202020204" pitchFamily="34" charset="0"/>
              </a:defRPr>
            </a:lvl5pPr>
            <a:lvl6pPr marL="2628900" indent="-342900" defTabSz="150813" fontAlgn="base">
              <a:spcBef>
                <a:spcPct val="0"/>
              </a:spcBef>
              <a:spcAft>
                <a:spcPct val="0"/>
              </a:spcAft>
              <a:defRPr>
                <a:solidFill>
                  <a:schemeClr val="tx1"/>
                </a:solidFill>
                <a:latin typeface="Arial" panose="020B0604020202020204" pitchFamily="34" charset="0"/>
              </a:defRPr>
            </a:lvl6pPr>
            <a:lvl7pPr marL="3086100" indent="-342900" defTabSz="150813" fontAlgn="base">
              <a:spcBef>
                <a:spcPct val="0"/>
              </a:spcBef>
              <a:spcAft>
                <a:spcPct val="0"/>
              </a:spcAft>
              <a:defRPr>
                <a:solidFill>
                  <a:schemeClr val="tx1"/>
                </a:solidFill>
                <a:latin typeface="Arial" panose="020B0604020202020204" pitchFamily="34" charset="0"/>
              </a:defRPr>
            </a:lvl7pPr>
            <a:lvl8pPr marL="3543300" indent="-342900" defTabSz="150813" fontAlgn="base">
              <a:spcBef>
                <a:spcPct val="0"/>
              </a:spcBef>
              <a:spcAft>
                <a:spcPct val="0"/>
              </a:spcAft>
              <a:defRPr>
                <a:solidFill>
                  <a:schemeClr val="tx1"/>
                </a:solidFill>
                <a:latin typeface="Arial" panose="020B0604020202020204" pitchFamily="34" charset="0"/>
              </a:defRPr>
            </a:lvl8pPr>
            <a:lvl9pPr marL="4000500" indent="-342900" defTabSz="150813" fontAlgn="base">
              <a:spcBef>
                <a:spcPct val="0"/>
              </a:spcBef>
              <a:spcAft>
                <a:spcPct val="0"/>
              </a:spcAft>
              <a:defRPr>
                <a:solidFill>
                  <a:schemeClr val="tx1"/>
                </a:solidFill>
                <a:latin typeface="Arial" panose="020B0604020202020204" pitchFamily="34" charset="0"/>
              </a:defRPr>
            </a:lvl9pPr>
          </a:lstStyle>
          <a:p>
            <a:pPr marL="0" marR="0" lvl="0" indent="0" algn="ctr" defTabSz="1508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Outline of Chapter 15</a:t>
            </a:r>
          </a:p>
          <a:p>
            <a:pPr marL="0" marR="0" lvl="0" indent="0" algn="ctr" defTabSz="150813"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1508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III.	Seven Bowls of Wrath Given to the Seven Angels (verses 5-8)</a:t>
            </a:r>
          </a:p>
          <a:p>
            <a:pPr marL="914400" marR="0" lvl="1" indent="-457200" algn="l" defTabSz="150813" rtl="0" eaLnBrk="0" fontAlgn="base" latinLnBrk="0" hangingPunct="0">
              <a:lnSpc>
                <a:spcPct val="100000"/>
              </a:lnSpc>
              <a:spcBef>
                <a:spcPct val="50000"/>
              </a:spcBef>
              <a:spcAft>
                <a:spcPct val="0"/>
              </a:spcAft>
              <a:buClrTx/>
              <a:buSzTx/>
              <a:buFont typeface="+mj-lt"/>
              <a:buAutoNum type="alphaUcPeriod"/>
              <a:tabLst/>
              <a:defRPr/>
            </a:pPr>
            <a:r>
              <a:rPr kumimoji="0" lang="en-US" altLang="en-US" sz="24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Seven angels come out of the temple</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(verses 5-6)</a:t>
            </a:r>
          </a:p>
          <a:p>
            <a:pPr marL="914400" marR="0" lvl="1" indent="-457200" algn="l" defTabSz="150813" rtl="0" eaLnBrk="0" fontAlgn="base" latinLnBrk="0" hangingPunct="0">
              <a:lnSpc>
                <a:spcPct val="100000"/>
              </a:lnSpc>
              <a:spcBef>
                <a:spcPct val="50000"/>
              </a:spcBef>
              <a:spcAft>
                <a:spcPct val="0"/>
              </a:spcAft>
              <a:buClrTx/>
              <a:buSzTx/>
              <a:buFont typeface="+mj-lt"/>
              <a:buAutoNum type="alphaUcPeriod"/>
              <a:tabLst/>
              <a:defRPr/>
            </a:pPr>
            <a:r>
              <a:rPr kumimoji="0" lang="en-US" altLang="en-US" sz="24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One of the four living creatures gave seven bowls of wrath to seven angels</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(verse 7)</a:t>
            </a:r>
          </a:p>
          <a:p>
            <a:pPr marL="914400" marR="0" lvl="1" indent="-457200" algn="l" defTabSz="150813" rtl="0" eaLnBrk="0" fontAlgn="base" latinLnBrk="0" hangingPunct="0">
              <a:lnSpc>
                <a:spcPct val="100000"/>
              </a:lnSpc>
              <a:spcBef>
                <a:spcPct val="50000"/>
              </a:spcBef>
              <a:spcAft>
                <a:spcPct val="0"/>
              </a:spcAft>
              <a:buClrTx/>
              <a:buSzTx/>
              <a:buFont typeface="+mj-lt"/>
              <a:buAutoNum type="alphaUcPeriod"/>
              <a:tabLst/>
              <a:defRPr/>
            </a:pPr>
            <a:r>
              <a:rPr kumimoji="0" lang="en-US" altLang="en-US" sz="24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Temple filled with smoke of the glory of God</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(verse 8)</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Revelation 15 and 16</a:t>
            </a:r>
          </a:p>
        </p:txBody>
      </p:sp>
      <p:sp>
        <p:nvSpPr>
          <p:cNvPr id="2" name="Slide Number Placeholder 1">
            <a:extLst>
              <a:ext uri="{FF2B5EF4-FFF2-40B4-BE49-F238E27FC236}">
                <a16:creationId xmlns:a16="http://schemas.microsoft.com/office/drawing/2014/main" id="{A1BDB013-2B5E-44C1-93AE-066390F121E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400720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u="sng" dirty="0">
                <a:latin typeface="Arial" panose="020B0604020202020204" pitchFamily="34" charset="0"/>
                <a:cs typeface="Arial" panose="020B0604020202020204" pitchFamily="34" charset="0"/>
              </a:rPr>
              <a:t>Revelation 15:1</a:t>
            </a:r>
          </a:p>
        </p:txBody>
      </p:sp>
      <p:pic>
        <p:nvPicPr>
          <p:cNvPr id="4" name="Content Placeholder 3"/>
          <p:cNvPicPr>
            <a:picLocks noGrp="1" noChangeAspect="1" noChangeArrowheads="1"/>
          </p:cNvPicPr>
          <p:nvPr>
            <p:ph idx="1"/>
          </p:nvPr>
        </p:nvPicPr>
        <p:blipFill>
          <a:blip r:embed="rId2"/>
          <a:srcRect/>
          <a:stretch>
            <a:fillRect/>
          </a:stretch>
        </p:blipFill>
        <p:spPr bwMode="auto">
          <a:xfrm>
            <a:off x="1143000" y="1600202"/>
            <a:ext cx="6934200" cy="4525963"/>
          </a:xfrm>
          <a:prstGeom prst="rect">
            <a:avLst/>
          </a:prstGeom>
          <a:noFill/>
          <a:ln w="9525">
            <a:noFill/>
            <a:miter lim="800000"/>
            <a:headEnd/>
            <a:tailEnd/>
          </a:ln>
        </p:spPr>
      </p:pic>
      <p:sp>
        <p:nvSpPr>
          <p:cNvPr id="5" name="TextBox 4"/>
          <p:cNvSpPr txBox="1"/>
          <p:nvPr/>
        </p:nvSpPr>
        <p:spPr>
          <a:xfrm>
            <a:off x="2015605" y="1849223"/>
            <a:ext cx="510540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1" u="none" strike="noStrike" kern="1200" cap="none" spc="0" normalizeH="0" baseline="0" noProof="0" dirty="0">
                <a:ln>
                  <a:noFill/>
                </a:ln>
                <a:effectLst/>
                <a:uLnTx/>
                <a:uFillTx/>
                <a:latin typeface="Arial Narrow" panose="020B0606020202030204" pitchFamily="34" charset="0"/>
                <a:ea typeface="+mn-ea"/>
                <a:cs typeface="+mn-cs"/>
              </a:rPr>
              <a:t>“</a:t>
            </a:r>
            <a:r>
              <a:rPr kumimoji="0" lang="en-US" sz="3200" b="1" i="1" u="none" strike="noStrike" kern="1200" cap="none" spc="0" normalizeH="0" baseline="0" noProof="0" dirty="0">
                <a:ln>
                  <a:noFill/>
                </a:ln>
                <a:effectLst/>
                <a:uLnTx/>
                <a:uFillTx/>
                <a:latin typeface="Arial Narrow" panose="020B0606020202030204" pitchFamily="34" charset="0"/>
                <a:ea typeface="+mn-ea"/>
                <a:cs typeface="+mn-cs"/>
              </a:rPr>
              <a:t>And I saw another </a:t>
            </a:r>
            <a:r>
              <a:rPr kumimoji="0" lang="en-US" sz="3200" b="1" i="1" u="sng" strike="noStrike" kern="1200" cap="none" spc="0" normalizeH="0" baseline="0" noProof="0" dirty="0">
                <a:ln>
                  <a:noFill/>
                </a:ln>
                <a:effectLst/>
                <a:uLnTx/>
                <a:uFillTx/>
                <a:latin typeface="Arial Narrow" panose="020B0606020202030204" pitchFamily="34" charset="0"/>
                <a:ea typeface="+mn-ea"/>
                <a:cs typeface="+mn-cs"/>
              </a:rPr>
              <a:t>sign in heaven</a:t>
            </a:r>
            <a:r>
              <a:rPr kumimoji="0" lang="en-US" sz="3200" b="1" i="1" u="none" strike="noStrike" kern="1200" cap="none" spc="0" normalizeH="0" baseline="0" noProof="0" dirty="0">
                <a:ln>
                  <a:noFill/>
                </a:ln>
                <a:effectLst/>
                <a:uLnTx/>
                <a:uFillTx/>
                <a:latin typeface="Arial Narrow" panose="020B0606020202030204" pitchFamily="34" charset="0"/>
                <a:ea typeface="+mn-ea"/>
                <a:cs typeface="+mn-cs"/>
              </a:rPr>
              <a:t>, great and marvellous, seven angels having seven plagues, (which are) the last, for in them </a:t>
            </a:r>
            <a:r>
              <a:rPr kumimoji="0" lang="en-US" sz="3200" b="1" i="1" u="sng" strike="noStrike" kern="1200" cap="none" spc="0" normalizeH="0" baseline="0" noProof="0" dirty="0">
                <a:ln>
                  <a:noFill/>
                </a:ln>
                <a:effectLst/>
                <a:uLnTx/>
                <a:uFillTx/>
                <a:latin typeface="Arial Narrow" panose="020B0606020202030204" pitchFamily="34" charset="0"/>
                <a:ea typeface="+mn-ea"/>
                <a:cs typeface="+mn-cs"/>
              </a:rPr>
              <a:t>is finished the wrath of God</a:t>
            </a:r>
            <a:r>
              <a:rPr kumimoji="0" lang="en-US" sz="3200" i="1" u="none" strike="noStrike" kern="1200" cap="none" spc="0" normalizeH="0" baseline="0" noProof="0" dirty="0">
                <a:ln>
                  <a:noFill/>
                </a:ln>
                <a:effectLst/>
                <a:uLnTx/>
                <a:uFillTx/>
                <a:latin typeface="Arial Narrow" panose="020B0606020202030204" pitchFamily="34" charset="0"/>
                <a:ea typeface="+mn-ea"/>
                <a:cs typeface="+mn-cs"/>
              </a:rPr>
              <a:t>.”</a:t>
            </a:r>
          </a:p>
        </p:txBody>
      </p:sp>
      <p:sp>
        <p:nvSpPr>
          <p:cNvPr id="6" name="Rectangle 5">
            <a:extLst>
              <a:ext uri="{FF2B5EF4-FFF2-40B4-BE49-F238E27FC236}">
                <a16:creationId xmlns:a16="http://schemas.microsoft.com/office/drawing/2014/main" id="{6431B561-AB54-47F6-9B9B-021C6AE72C5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15</a:t>
            </a:r>
          </a:p>
        </p:txBody>
      </p:sp>
    </p:spTree>
    <p:extLst>
      <p:ext uri="{BB962C8B-B14F-4D97-AF65-F5344CB8AC3E}">
        <p14:creationId xmlns:p14="http://schemas.microsoft.com/office/powerpoint/2010/main" val="26052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u="sng" dirty="0">
                <a:latin typeface="Arial" panose="020B0604020202020204" pitchFamily="34" charset="0"/>
                <a:cs typeface="Arial" panose="020B0604020202020204" pitchFamily="34" charset="0"/>
              </a:rPr>
              <a:t>Another Angel</a:t>
            </a:r>
            <a:r>
              <a:rPr lang="en-US" b="1"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57200" y="1251406"/>
            <a:ext cx="8229600" cy="5558445"/>
          </a:xfrm>
          <a:solidFill>
            <a:schemeClr val="bg1"/>
          </a:solidFill>
          <a:ln w="38100">
            <a:noFill/>
          </a:ln>
        </p:spPr>
        <p:txBody>
          <a:bodyPr>
            <a:spAutoFit/>
          </a:bodyPr>
          <a:lstStyle/>
          <a:p>
            <a:pPr marL="0" indent="0">
              <a:buNone/>
            </a:pPr>
            <a:r>
              <a:rPr lang="en-US" b="1" dirty="0">
                <a:latin typeface="Arial Narrow" panose="020B0606020202030204" pitchFamily="34" charset="0"/>
              </a:rPr>
              <a:t>Anticipation …</a:t>
            </a:r>
          </a:p>
          <a:p>
            <a:r>
              <a:rPr lang="en-US" dirty="0">
                <a:latin typeface="Arial Narrow" panose="020B0606020202030204" pitchFamily="34" charset="0"/>
              </a:rPr>
              <a:t>The </a:t>
            </a:r>
            <a:r>
              <a:rPr lang="en-US" b="1" dirty="0">
                <a:latin typeface="Arial Narrow" panose="020B0606020202030204" pitchFamily="34" charset="0"/>
              </a:rPr>
              <a:t>angels and the seven plagues</a:t>
            </a:r>
          </a:p>
          <a:p>
            <a:r>
              <a:rPr lang="en-US" dirty="0">
                <a:latin typeface="Arial Narrow" panose="020B0606020202030204" pitchFamily="34" charset="0"/>
              </a:rPr>
              <a:t>Trumpets blown (chapters 8-11). Mercy mixed with wrath.</a:t>
            </a:r>
          </a:p>
          <a:p>
            <a:pPr lvl="1"/>
            <a:r>
              <a:rPr lang="en-US" dirty="0">
                <a:latin typeface="Arial Narrow" panose="020B0606020202030204" pitchFamily="34" charset="0"/>
              </a:rPr>
              <a:t>Only </a:t>
            </a:r>
            <a:r>
              <a:rPr lang="en-US" b="1" dirty="0">
                <a:latin typeface="Arial Narrow" panose="020B0606020202030204" pitchFamily="34" charset="0"/>
              </a:rPr>
              <a:t>1/3 part</a:t>
            </a:r>
            <a:r>
              <a:rPr lang="en-US" dirty="0">
                <a:latin typeface="Arial Narrow" panose="020B0606020202030204" pitchFamily="34" charset="0"/>
              </a:rPr>
              <a:t> of men were given time to repent.</a:t>
            </a:r>
          </a:p>
          <a:p>
            <a:r>
              <a:rPr lang="en-US" dirty="0">
                <a:latin typeface="Arial Narrow" panose="020B0606020202030204" pitchFamily="34" charset="0"/>
              </a:rPr>
              <a:t>The </a:t>
            </a:r>
            <a:r>
              <a:rPr lang="en-US" b="1" dirty="0">
                <a:latin typeface="Arial Narrow" panose="020B0606020202030204" pitchFamily="34" charset="0"/>
              </a:rPr>
              <a:t>narrow line </a:t>
            </a:r>
            <a:r>
              <a:rPr lang="en-US" dirty="0">
                <a:latin typeface="Arial Narrow" panose="020B0606020202030204" pitchFamily="34" charset="0"/>
              </a:rPr>
              <a:t>between His mercy and wrath has been </a:t>
            </a:r>
            <a:r>
              <a:rPr lang="en-US" b="1" dirty="0">
                <a:latin typeface="Arial Narrow" panose="020B0606020202030204" pitchFamily="34" charset="0"/>
              </a:rPr>
              <a:t>crossed.</a:t>
            </a:r>
          </a:p>
          <a:p>
            <a:r>
              <a:rPr lang="en-US" dirty="0">
                <a:latin typeface="Arial Narrow" panose="020B0606020202030204" pitchFamily="34" charset="0"/>
              </a:rPr>
              <a:t>Now His wrath </a:t>
            </a:r>
            <a:r>
              <a:rPr lang="en-US" b="1" dirty="0">
                <a:latin typeface="Arial Narrow" panose="020B0606020202030204" pitchFamily="34" charset="0"/>
              </a:rPr>
              <a:t>will not </a:t>
            </a:r>
            <a:r>
              <a:rPr lang="en-US" dirty="0">
                <a:latin typeface="Arial Narrow" panose="020B0606020202030204" pitchFamily="34" charset="0"/>
              </a:rPr>
              <a:t>be mixed with mercy!</a:t>
            </a:r>
          </a:p>
          <a:p>
            <a:r>
              <a:rPr lang="en-US" dirty="0">
                <a:latin typeface="Arial Narrow" panose="020B0606020202030204" pitchFamily="34" charset="0"/>
              </a:rPr>
              <a:t>God is a </a:t>
            </a:r>
            <a:r>
              <a:rPr lang="en-US" b="1" dirty="0">
                <a:latin typeface="Arial Narrow" panose="020B0606020202030204" pitchFamily="34" charset="0"/>
              </a:rPr>
              <a:t>consuming fire</a:t>
            </a:r>
            <a:r>
              <a:rPr lang="en-US" dirty="0">
                <a:latin typeface="Arial Narrow" panose="020B0606020202030204" pitchFamily="34" charset="0"/>
              </a:rPr>
              <a:t>!</a:t>
            </a:r>
          </a:p>
          <a:p>
            <a:pPr lvl="1"/>
            <a:r>
              <a:rPr lang="en-US" b="1" dirty="0">
                <a:latin typeface="Arial Narrow" panose="020B0606020202030204" pitchFamily="34" charset="0"/>
              </a:rPr>
              <a:t>Hebrews 12:29</a:t>
            </a:r>
          </a:p>
        </p:txBody>
      </p:sp>
      <p:sp>
        <p:nvSpPr>
          <p:cNvPr id="4" name="Rectangle 3">
            <a:extLst>
              <a:ext uri="{FF2B5EF4-FFF2-40B4-BE49-F238E27FC236}">
                <a16:creationId xmlns:a16="http://schemas.microsoft.com/office/drawing/2014/main" id="{A5A5F190-D650-49A7-A358-EDB30D0BB60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Revelation 15</a:t>
            </a:r>
          </a:p>
        </p:txBody>
      </p:sp>
    </p:spTree>
    <p:extLst>
      <p:ext uri="{BB962C8B-B14F-4D97-AF65-F5344CB8AC3E}">
        <p14:creationId xmlns:p14="http://schemas.microsoft.com/office/powerpoint/2010/main" val="236767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8227"/>
            <a:ext cx="8229600" cy="5324535"/>
          </a:xfrm>
          <a:solidFill>
            <a:schemeClr val="bg1"/>
          </a:solidFill>
          <a:ln w="38100">
            <a:noFill/>
          </a:ln>
        </p:spPr>
        <p:txBody>
          <a:bodyPr>
            <a:spAutoFit/>
          </a:bodyPr>
          <a:lstStyle/>
          <a:p>
            <a:pPr marL="0" indent="0">
              <a:buNone/>
            </a:pPr>
            <a:r>
              <a:rPr lang="en-US" b="1" dirty="0">
                <a:latin typeface="Arial" panose="020B0604020202020204" pitchFamily="34" charset="0"/>
                <a:cs typeface="Arial" panose="020B0604020202020204" pitchFamily="34" charset="0"/>
              </a:rPr>
              <a:t>Christian’s triumph. Revelation 14:13</a:t>
            </a:r>
          </a:p>
          <a:p>
            <a:pPr>
              <a:spcBef>
                <a:spcPts val="1200"/>
              </a:spcBef>
            </a:pPr>
            <a:r>
              <a:rPr lang="en-US" b="1" dirty="0">
                <a:latin typeface="Arial" panose="020B0604020202020204" pitchFamily="34" charset="0"/>
                <a:cs typeface="Arial" panose="020B0604020202020204" pitchFamily="34" charset="0"/>
              </a:rPr>
              <a:t>Rewarded for steadfastness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(Chapters 20-22)</a:t>
            </a:r>
          </a:p>
          <a:p>
            <a:pPr>
              <a:spcBef>
                <a:spcPts val="1200"/>
              </a:spcBef>
            </a:pPr>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voice from heaven</a:t>
            </a:r>
            <a:r>
              <a:rPr lang="en-US" i="1" dirty="0">
                <a:latin typeface="Arial" panose="020B0604020202020204" pitchFamily="34" charset="0"/>
                <a:cs typeface="Arial" panose="020B0604020202020204" pitchFamily="34" charset="0"/>
              </a:rPr>
              <a:t> …”</a:t>
            </a:r>
          </a:p>
          <a:p>
            <a:pPr lvl="1"/>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Blessed are the dead who die in the Lord</a:t>
            </a:r>
            <a:r>
              <a:rPr lang="en-US" i="1" dirty="0">
                <a:latin typeface="Arial" panose="020B0604020202020204" pitchFamily="34" charset="0"/>
                <a:cs typeface="Arial" panose="020B0604020202020204" pitchFamily="34" charset="0"/>
              </a:rPr>
              <a:t>”</a:t>
            </a:r>
          </a:p>
          <a:p>
            <a:pPr lvl="1"/>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That they may rest from their labors</a:t>
            </a:r>
            <a:r>
              <a:rPr lang="en-US" i="1" dirty="0">
                <a:latin typeface="Arial" panose="020B0604020202020204" pitchFamily="34" charset="0"/>
                <a:cs typeface="Arial" panose="020B0604020202020204" pitchFamily="34" charset="0"/>
              </a:rPr>
              <a:t>”</a:t>
            </a:r>
          </a:p>
          <a:p>
            <a:pPr lvl="1"/>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For their works (deeds) do follow them</a:t>
            </a:r>
            <a:r>
              <a:rPr lang="en-US" i="1" dirty="0">
                <a:latin typeface="Arial" panose="020B0604020202020204" pitchFamily="34" charset="0"/>
                <a:cs typeface="Arial" panose="020B0604020202020204" pitchFamily="34" charset="0"/>
              </a:rPr>
              <a:t>”</a:t>
            </a:r>
          </a:p>
          <a:p>
            <a:pPr lvl="2"/>
            <a:r>
              <a:rPr lang="en-US" b="1" dirty="0">
                <a:latin typeface="Arial" panose="020B0604020202020204" pitchFamily="34" charset="0"/>
                <a:cs typeface="Arial" panose="020B0604020202020204" pitchFamily="34" charset="0"/>
              </a:rPr>
              <a:t>What do you take with you when you die?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cf. 2 Peter 1:5-11</a:t>
            </a:r>
          </a:p>
          <a:p>
            <a:r>
              <a:rPr lang="en-US" b="1" i="1" dirty="0">
                <a:latin typeface="Arial" panose="020B0604020202020204" pitchFamily="34" charset="0"/>
                <a:cs typeface="Arial" panose="020B0604020202020204" pitchFamily="34" charset="0"/>
              </a:rPr>
              <a:t>Contrast:</a:t>
            </a:r>
            <a:r>
              <a:rPr lang="en-US" b="1" dirty="0">
                <a:latin typeface="Arial" panose="020B0604020202020204" pitchFamily="34" charset="0"/>
                <a:cs typeface="Arial" panose="020B0604020202020204" pitchFamily="34" charset="0"/>
              </a:rPr>
              <a:t> Revelation 14:8-12</a:t>
            </a:r>
          </a:p>
        </p:txBody>
      </p:sp>
      <p:sp>
        <p:nvSpPr>
          <p:cNvPr id="4" name="Rectangle 3">
            <a:extLst>
              <a:ext uri="{FF2B5EF4-FFF2-40B4-BE49-F238E27FC236}">
                <a16:creationId xmlns:a16="http://schemas.microsoft.com/office/drawing/2014/main" id="{A21418AA-5714-46D8-BB41-181C71B01DA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14</a:t>
            </a:r>
          </a:p>
        </p:txBody>
      </p:sp>
    </p:spTree>
    <p:extLst>
      <p:ext uri="{BB962C8B-B14F-4D97-AF65-F5344CB8AC3E}">
        <p14:creationId xmlns:p14="http://schemas.microsoft.com/office/powerpoint/2010/main" val="29109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heel(1)">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A84A-DC0D-4D45-A4EF-A15CE657CC9D}"/>
              </a:ext>
            </a:extLst>
          </p:cNvPr>
          <p:cNvSpPr>
            <a:spLocks noGrp="1"/>
          </p:cNvSpPr>
          <p:nvPr>
            <p:ph type="title"/>
          </p:nvPr>
        </p:nvSpPr>
        <p:spPr>
          <a:xfrm>
            <a:off x="457200" y="461417"/>
            <a:ext cx="8229600" cy="769441"/>
          </a:xfrm>
        </p:spPr>
        <p:txBody>
          <a:bodyPr>
            <a:spAutoFit/>
          </a:bodyPr>
          <a:lstStyle/>
          <a:p>
            <a:r>
              <a:rPr lang="en-US" b="1" dirty="0">
                <a:solidFill>
                  <a:schemeClr val="bg1"/>
                </a:solidFill>
              </a:rPr>
              <a:t>Contrast</a:t>
            </a:r>
          </a:p>
        </p:txBody>
      </p:sp>
      <p:sp>
        <p:nvSpPr>
          <p:cNvPr id="3" name="Text Placeholder 2">
            <a:extLst>
              <a:ext uri="{FF2B5EF4-FFF2-40B4-BE49-F238E27FC236}">
                <a16:creationId xmlns:a16="http://schemas.microsoft.com/office/drawing/2014/main" id="{E57F8712-9088-494F-8644-FBB603956826}"/>
              </a:ext>
            </a:extLst>
          </p:cNvPr>
          <p:cNvSpPr>
            <a:spLocks noGrp="1"/>
          </p:cNvSpPr>
          <p:nvPr>
            <p:ph type="body" idx="1"/>
          </p:nvPr>
        </p:nvSpPr>
        <p:spPr>
          <a:xfrm>
            <a:off x="457200" y="1343878"/>
            <a:ext cx="4040188" cy="830997"/>
          </a:xfrm>
          <a:solidFill>
            <a:schemeClr val="bg1"/>
          </a:solidFill>
        </p:spPr>
        <p:txBody>
          <a:bodyPr>
            <a:spAutoFit/>
          </a:bodyPr>
          <a:lstStyle/>
          <a:p>
            <a:r>
              <a:rPr lang="en-US" dirty="0"/>
              <a:t>Emperor Worshippers Judged. Revelation 14:8-12</a:t>
            </a:r>
          </a:p>
        </p:txBody>
      </p:sp>
      <p:sp>
        <p:nvSpPr>
          <p:cNvPr id="4" name="Content Placeholder 3">
            <a:extLst>
              <a:ext uri="{FF2B5EF4-FFF2-40B4-BE49-F238E27FC236}">
                <a16:creationId xmlns:a16="http://schemas.microsoft.com/office/drawing/2014/main" id="{A09F957E-9786-469E-9392-94006E461B3E}"/>
              </a:ext>
            </a:extLst>
          </p:cNvPr>
          <p:cNvSpPr>
            <a:spLocks noGrp="1"/>
          </p:cNvSpPr>
          <p:nvPr>
            <p:ph sz="half" idx="2"/>
          </p:nvPr>
        </p:nvSpPr>
        <p:spPr>
          <a:xfrm>
            <a:off x="457200" y="2174875"/>
            <a:ext cx="4040188" cy="4154984"/>
          </a:xfrm>
          <a:solidFill>
            <a:schemeClr val="bg1"/>
          </a:solidFill>
        </p:spPr>
        <p:txBody>
          <a:bodyPr>
            <a:spAutoFit/>
          </a:bodyPr>
          <a:lstStyle/>
          <a:p>
            <a:pPr>
              <a:spcBef>
                <a:spcPts val="0"/>
              </a:spcBef>
            </a:pPr>
            <a:r>
              <a:rPr lang="en-US" b="1" dirty="0"/>
              <a:t>Cursed … </a:t>
            </a:r>
            <a:r>
              <a:rPr lang="en-US" dirty="0"/>
              <a:t>He will </a:t>
            </a:r>
            <a:r>
              <a:rPr lang="en-US" i="1" dirty="0"/>
              <a:t>“drink of the wine of the wrath of God.”</a:t>
            </a:r>
          </a:p>
          <a:p>
            <a:pPr>
              <a:spcBef>
                <a:spcPts val="0"/>
              </a:spcBef>
            </a:pPr>
            <a:r>
              <a:rPr lang="en-US" i="1" dirty="0"/>
              <a:t>“unmixed” – </a:t>
            </a:r>
            <a:r>
              <a:rPr lang="en-US" dirty="0"/>
              <a:t>full strength nothing held back!</a:t>
            </a:r>
          </a:p>
          <a:p>
            <a:pPr>
              <a:spcBef>
                <a:spcPts val="0"/>
              </a:spcBef>
            </a:pPr>
            <a:r>
              <a:rPr lang="en-US" dirty="0"/>
              <a:t>“</a:t>
            </a:r>
            <a:r>
              <a:rPr lang="en-US" i="1" dirty="0"/>
              <a:t>He will be tormented with fire and brimstone”</a:t>
            </a:r>
            <a:endParaRPr lang="en-US" b="1" i="1" dirty="0"/>
          </a:p>
          <a:p>
            <a:pPr>
              <a:spcBef>
                <a:spcPts val="0"/>
              </a:spcBef>
            </a:pPr>
            <a:r>
              <a:rPr lang="en-US" i="1" dirty="0"/>
              <a:t>“and the smoke of their torment goeth up </a:t>
            </a:r>
            <a:r>
              <a:rPr lang="en-US" i="1" u="sng" dirty="0"/>
              <a:t>for ever and ever</a:t>
            </a:r>
            <a:r>
              <a:rPr lang="en-US" i="1" dirty="0"/>
              <a:t>; and they have </a:t>
            </a:r>
            <a:r>
              <a:rPr lang="en-US" b="1" i="1" u="sng" dirty="0"/>
              <a:t>no rest day and night</a:t>
            </a:r>
            <a:r>
              <a:rPr lang="en-US" i="1" dirty="0"/>
              <a:t>”</a:t>
            </a:r>
          </a:p>
        </p:txBody>
      </p:sp>
      <p:sp>
        <p:nvSpPr>
          <p:cNvPr id="5" name="Text Placeholder 4">
            <a:extLst>
              <a:ext uri="{FF2B5EF4-FFF2-40B4-BE49-F238E27FC236}">
                <a16:creationId xmlns:a16="http://schemas.microsoft.com/office/drawing/2014/main" id="{298BFA25-A0E9-4868-BF97-F5C62F0A4D4D}"/>
              </a:ext>
            </a:extLst>
          </p:cNvPr>
          <p:cNvSpPr>
            <a:spLocks noGrp="1"/>
          </p:cNvSpPr>
          <p:nvPr>
            <p:ph type="body" sz="quarter" idx="3"/>
          </p:nvPr>
        </p:nvSpPr>
        <p:spPr>
          <a:xfrm>
            <a:off x="4645027" y="1343878"/>
            <a:ext cx="4041775" cy="830997"/>
          </a:xfrm>
          <a:solidFill>
            <a:schemeClr val="bg1"/>
          </a:solidFill>
        </p:spPr>
        <p:txBody>
          <a:bodyPr>
            <a:spAutoFit/>
          </a:bodyPr>
          <a:lstStyle/>
          <a:p>
            <a:r>
              <a:rPr lang="en-US" dirty="0"/>
              <a:t>Christian’s Triumph. </a:t>
            </a:r>
            <a:br>
              <a:rPr lang="en-US" dirty="0"/>
            </a:br>
            <a:r>
              <a:rPr lang="en-US" dirty="0"/>
              <a:t>Revelation 14:13</a:t>
            </a:r>
          </a:p>
        </p:txBody>
      </p:sp>
      <p:sp>
        <p:nvSpPr>
          <p:cNvPr id="6" name="Content Placeholder 5">
            <a:extLst>
              <a:ext uri="{FF2B5EF4-FFF2-40B4-BE49-F238E27FC236}">
                <a16:creationId xmlns:a16="http://schemas.microsoft.com/office/drawing/2014/main" id="{C68A666C-10BB-482D-96DF-40DD2C2A6FA2}"/>
              </a:ext>
            </a:extLst>
          </p:cNvPr>
          <p:cNvSpPr>
            <a:spLocks noGrp="1"/>
          </p:cNvSpPr>
          <p:nvPr>
            <p:ph sz="quarter" idx="4"/>
          </p:nvPr>
        </p:nvSpPr>
        <p:spPr>
          <a:xfrm>
            <a:off x="4645026" y="2174875"/>
            <a:ext cx="4041775" cy="3477875"/>
          </a:xfrm>
          <a:solidFill>
            <a:schemeClr val="bg1"/>
          </a:solidFill>
        </p:spPr>
        <p:txBody>
          <a:bodyPr>
            <a:spAutoFit/>
          </a:bodyPr>
          <a:lstStyle/>
          <a:p>
            <a:pPr>
              <a:spcBef>
                <a:spcPts val="0"/>
              </a:spcBef>
            </a:pPr>
            <a:r>
              <a:rPr lang="en-US" sz="2800" i="1" dirty="0"/>
              <a:t>“</a:t>
            </a:r>
            <a:r>
              <a:rPr lang="en-US" sz="2800" b="1" i="1" dirty="0"/>
              <a:t>Blessed</a:t>
            </a:r>
            <a:r>
              <a:rPr lang="en-US" sz="2800" i="1" dirty="0"/>
              <a:t> are the dead who die in the Lord”</a:t>
            </a:r>
          </a:p>
          <a:p>
            <a:pPr>
              <a:spcBef>
                <a:spcPts val="0"/>
              </a:spcBef>
            </a:pPr>
            <a:r>
              <a:rPr lang="en-US" sz="2800" i="1" dirty="0"/>
              <a:t>“</a:t>
            </a:r>
            <a:r>
              <a:rPr lang="en-US" sz="2800" b="1" i="1" u="sng" dirty="0"/>
              <a:t>That they may rest from their labors</a:t>
            </a:r>
            <a:r>
              <a:rPr lang="en-US" sz="2800" i="1" dirty="0"/>
              <a:t>”</a:t>
            </a:r>
          </a:p>
          <a:p>
            <a:pPr>
              <a:spcBef>
                <a:spcPts val="0"/>
              </a:spcBef>
            </a:pPr>
            <a:r>
              <a:rPr lang="en-US" sz="2800" i="1" dirty="0"/>
              <a:t>“For their works (deeds) do follow them” </a:t>
            </a:r>
            <a:br>
              <a:rPr lang="en-US" sz="2800" i="1" dirty="0"/>
            </a:br>
            <a:r>
              <a:rPr lang="en-US" sz="2800" i="1" dirty="0"/>
              <a:t>(cf. 2 Peter 1:5-11)</a:t>
            </a:r>
          </a:p>
          <a:p>
            <a:pPr>
              <a:spcBef>
                <a:spcPts val="0"/>
              </a:spcBef>
            </a:pPr>
            <a:endParaRPr lang="en-US" dirty="0"/>
          </a:p>
        </p:txBody>
      </p:sp>
      <p:sp>
        <p:nvSpPr>
          <p:cNvPr id="7" name="Rectangle 6">
            <a:extLst>
              <a:ext uri="{FF2B5EF4-FFF2-40B4-BE49-F238E27FC236}">
                <a16:creationId xmlns:a16="http://schemas.microsoft.com/office/drawing/2014/main" id="{B4390386-4958-4FB4-AB51-B4074962092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14</a:t>
            </a:r>
          </a:p>
        </p:txBody>
      </p:sp>
    </p:spTree>
    <p:extLst>
      <p:ext uri="{BB962C8B-B14F-4D97-AF65-F5344CB8AC3E}">
        <p14:creationId xmlns:p14="http://schemas.microsoft.com/office/powerpoint/2010/main" val="235093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8250"/>
            <a:ext cx="8229600" cy="2357568"/>
          </a:xfrm>
          <a:solidFill>
            <a:schemeClr val="bg1"/>
          </a:solidFill>
          <a:ln w="38100">
            <a:noFill/>
          </a:ln>
        </p:spPr>
        <p:txBody>
          <a:bodyPr>
            <a:spAutoFit/>
          </a:bodyPr>
          <a:lstStyle/>
          <a:p>
            <a:pPr marL="0" indent="0" algn="ctr">
              <a:buNone/>
            </a:pPr>
            <a:r>
              <a:rPr lang="en-US" b="1" dirty="0">
                <a:latin typeface="Arial Narrow" panose="020B0606020202030204" pitchFamily="34" charset="0"/>
              </a:rPr>
              <a:t>Revelation 14:14-20</a:t>
            </a:r>
          </a:p>
          <a:p>
            <a:pPr marL="0" indent="0" algn="ctr">
              <a:buNone/>
            </a:pPr>
            <a:endParaRPr lang="en-US" b="1" dirty="0">
              <a:latin typeface="Arial Narrow" panose="020B0606020202030204" pitchFamily="34" charset="0"/>
            </a:endParaRPr>
          </a:p>
          <a:p>
            <a:r>
              <a:rPr lang="en-US" b="1" dirty="0">
                <a:latin typeface="Arial Narrow" panose="020B0606020202030204" pitchFamily="34" charset="0"/>
              </a:rPr>
              <a:t>Judgment is coming!</a:t>
            </a:r>
          </a:p>
          <a:p>
            <a:r>
              <a:rPr lang="en-US" b="1" dirty="0">
                <a:latin typeface="Arial Narrow" panose="020B0606020202030204" pitchFamily="34" charset="0"/>
              </a:rPr>
              <a:t>Reaping takes place.</a:t>
            </a:r>
            <a:endParaRPr lang="en-US" dirty="0">
              <a:latin typeface="Arial Narrow" panose="020B0606020202030204" pitchFamily="34" charset="0"/>
            </a:endParaRPr>
          </a:p>
        </p:txBody>
      </p:sp>
      <p:sp>
        <p:nvSpPr>
          <p:cNvPr id="4" name="Rectangle 3">
            <a:extLst>
              <a:ext uri="{FF2B5EF4-FFF2-40B4-BE49-F238E27FC236}">
                <a16:creationId xmlns:a16="http://schemas.microsoft.com/office/drawing/2014/main" id="{E796F6F1-A84A-4167-998D-A0BCDBA926D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14</a:t>
            </a:r>
          </a:p>
        </p:txBody>
      </p:sp>
    </p:spTree>
    <p:extLst>
      <p:ext uri="{BB962C8B-B14F-4D97-AF65-F5344CB8AC3E}">
        <p14:creationId xmlns:p14="http://schemas.microsoft.com/office/powerpoint/2010/main" val="427959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u="sng" dirty="0">
                <a:solidFill>
                  <a:schemeClr val="bg1"/>
                </a:solidFill>
                <a:latin typeface="Arial" panose="020B0604020202020204" pitchFamily="34" charset="0"/>
                <a:cs typeface="Arial" panose="020B0604020202020204" pitchFamily="34" charset="0"/>
              </a:rPr>
              <a:t>Revelation 14:14</a:t>
            </a:r>
          </a:p>
        </p:txBody>
      </p:sp>
      <p:pic>
        <p:nvPicPr>
          <p:cNvPr id="4" name="Content Placeholder 3"/>
          <p:cNvPicPr>
            <a:picLocks noGrp="1" noChangeAspect="1" noChangeArrowheads="1"/>
          </p:cNvPicPr>
          <p:nvPr>
            <p:ph idx="1"/>
          </p:nvPr>
        </p:nvPicPr>
        <p:blipFill>
          <a:blip r:embed="rId2"/>
          <a:srcRect/>
          <a:stretch>
            <a:fillRect/>
          </a:stretch>
        </p:blipFill>
        <p:spPr bwMode="auto">
          <a:xfrm>
            <a:off x="647700" y="1447800"/>
            <a:ext cx="7696200" cy="5029200"/>
          </a:xfrm>
          <a:prstGeom prst="rect">
            <a:avLst/>
          </a:prstGeom>
          <a:noFill/>
          <a:ln w="9525">
            <a:noFill/>
            <a:miter lim="800000"/>
            <a:headEnd/>
            <a:tailEnd/>
          </a:ln>
        </p:spPr>
      </p:pic>
      <p:sp>
        <p:nvSpPr>
          <p:cNvPr id="5" name="TextBox 4"/>
          <p:cNvSpPr txBox="1"/>
          <p:nvPr/>
        </p:nvSpPr>
        <p:spPr>
          <a:xfrm>
            <a:off x="1405619" y="1915211"/>
            <a:ext cx="6096000" cy="3046988"/>
          </a:xfrm>
          <a:prstGeom prst="rect">
            <a:avLst/>
          </a:prstGeom>
          <a:noFill/>
        </p:spPr>
        <p:txBody>
          <a:bodyPr wrap="square" rtlCol="0">
            <a:spAutoFit/>
          </a:bodyPr>
          <a:lstStyle/>
          <a:p>
            <a:pPr algn="ctr"/>
            <a:r>
              <a:rPr lang="en-US" sz="3200" i="1" dirty="0">
                <a:latin typeface="Arial" panose="020B0604020202020204" pitchFamily="34" charset="0"/>
                <a:cs typeface="Arial" panose="020B0604020202020204" pitchFamily="34" charset="0"/>
              </a:rPr>
              <a:t>“</a:t>
            </a:r>
            <a:r>
              <a:rPr lang="en-US" sz="3200" b="1" i="1" dirty="0">
                <a:latin typeface="Arial" panose="020B0604020202020204" pitchFamily="34" charset="0"/>
                <a:cs typeface="Arial" panose="020B0604020202020204" pitchFamily="34" charset="0"/>
              </a:rPr>
              <a:t>And I saw, and behold, a white cloud; and on the cloud (I saw) one sitting like unto a son of man, having </a:t>
            </a:r>
            <a:r>
              <a:rPr lang="en-US" sz="3200" b="1" i="1" u="sng" dirty="0">
                <a:latin typeface="Arial" panose="020B0604020202020204" pitchFamily="34" charset="0"/>
                <a:cs typeface="Arial" panose="020B0604020202020204" pitchFamily="34" charset="0"/>
              </a:rPr>
              <a:t>on his head a golden crown, and in his hand a sharp sickle</a:t>
            </a:r>
            <a:r>
              <a:rPr lang="en-US" sz="3200" i="1" dirty="0">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E2AF5837-CBA1-475D-8E47-A2B2E0BC8F3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
        <p:nvSpPr>
          <p:cNvPr id="3" name="Speech Bubble: Oval 2">
            <a:extLst>
              <a:ext uri="{FF2B5EF4-FFF2-40B4-BE49-F238E27FC236}">
                <a16:creationId xmlns:a16="http://schemas.microsoft.com/office/drawing/2014/main" id="{946DD63C-9C43-4B01-93EB-D995180699EC}"/>
              </a:ext>
            </a:extLst>
          </p:cNvPr>
          <p:cNvSpPr/>
          <p:nvPr/>
        </p:nvSpPr>
        <p:spPr>
          <a:xfrm>
            <a:off x="76396" y="1626287"/>
            <a:ext cx="1528277" cy="1060323"/>
          </a:xfrm>
          <a:prstGeom prst="wedgeEllipseCallout">
            <a:avLst>
              <a:gd name="adj1" fmla="val 74462"/>
              <a:gd name="adj2" fmla="val 140653"/>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Daniel 7:13</a:t>
            </a:r>
          </a:p>
        </p:txBody>
      </p:sp>
    </p:spTree>
    <p:extLst>
      <p:ext uri="{BB962C8B-B14F-4D97-AF65-F5344CB8AC3E}">
        <p14:creationId xmlns:p14="http://schemas.microsoft.com/office/powerpoint/2010/main" val="200385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647700" y="1447800"/>
            <a:ext cx="7696200" cy="5029200"/>
          </a:xfrm>
          <a:prstGeom prst="rect">
            <a:avLst/>
          </a:prstGeom>
          <a:noFill/>
          <a:ln w="9525">
            <a:noFill/>
            <a:miter lim="800000"/>
            <a:headEnd/>
            <a:tailEnd/>
          </a:ln>
        </p:spPr>
      </p:pic>
      <p:sp>
        <p:nvSpPr>
          <p:cNvPr id="5" name="TextBox 4"/>
          <p:cNvSpPr txBox="1"/>
          <p:nvPr/>
        </p:nvSpPr>
        <p:spPr>
          <a:xfrm>
            <a:off x="1405619" y="1894005"/>
            <a:ext cx="6096000" cy="3046988"/>
          </a:xfrm>
          <a:prstGeom prst="rect">
            <a:avLst/>
          </a:prstGeom>
          <a:noFill/>
        </p:spPr>
        <p:txBody>
          <a:bodyPr wrap="square" rtlCol="0">
            <a:spAutoFit/>
          </a:bodyPr>
          <a:lstStyle/>
          <a:p>
            <a:pPr algn="ctr"/>
            <a:r>
              <a:rPr lang="en-US" sz="3200" i="1" dirty="0">
                <a:latin typeface="Arial Narrow" panose="020B0606020202030204" pitchFamily="34" charset="0"/>
              </a:rPr>
              <a:t>“</a:t>
            </a:r>
            <a:r>
              <a:rPr lang="en-US" sz="3200" b="1" i="1" dirty="0">
                <a:latin typeface="Arial Narrow" panose="020B0606020202030204" pitchFamily="34" charset="0"/>
              </a:rPr>
              <a:t>And </a:t>
            </a:r>
            <a:r>
              <a:rPr lang="en-US" sz="3200" b="1" i="1" u="sng" dirty="0">
                <a:latin typeface="Arial Narrow" panose="020B0606020202030204" pitchFamily="34" charset="0"/>
              </a:rPr>
              <a:t>another angel</a:t>
            </a:r>
            <a:r>
              <a:rPr lang="en-US" sz="3200" b="1" i="1" dirty="0">
                <a:latin typeface="Arial Narrow" panose="020B0606020202030204" pitchFamily="34" charset="0"/>
              </a:rPr>
              <a:t> came out from the temple, crying with a great voice to him that sat on the cloud, </a:t>
            </a:r>
            <a:r>
              <a:rPr lang="en-US" sz="3200" b="1" i="1" u="sng" dirty="0">
                <a:latin typeface="Arial Narrow" panose="020B0606020202030204" pitchFamily="34" charset="0"/>
              </a:rPr>
              <a:t>Send forth thy sickle, and reap: for the hour to reap is come; for the harvest of the earth is ripe</a:t>
            </a:r>
            <a:r>
              <a:rPr lang="en-US" sz="3200" i="1" dirty="0">
                <a:latin typeface="Arial Narrow" panose="020B0606020202030204" pitchFamily="34" charset="0"/>
              </a:rPr>
              <a:t>.”</a:t>
            </a:r>
          </a:p>
        </p:txBody>
      </p:sp>
      <p:sp>
        <p:nvSpPr>
          <p:cNvPr id="6" name="Title 1"/>
          <p:cNvSpPr>
            <a:spLocks noGrp="1"/>
          </p:cNvSpPr>
          <p:nvPr>
            <p:ph type="title"/>
          </p:nvPr>
        </p:nvSpPr>
        <p:spPr>
          <a:xfrm>
            <a:off x="457200" y="461417"/>
            <a:ext cx="8229600" cy="769441"/>
          </a:xfrm>
        </p:spPr>
        <p:txBody>
          <a:bodyPr>
            <a:spAutoFit/>
          </a:bodyPr>
          <a:lstStyle/>
          <a:p>
            <a:r>
              <a:rPr lang="en-US" b="1" u="sng" dirty="0">
                <a:solidFill>
                  <a:schemeClr val="bg1"/>
                </a:solidFill>
                <a:latin typeface="Arial" panose="020B0604020202020204" pitchFamily="34" charset="0"/>
                <a:cs typeface="Arial" panose="020B0604020202020204" pitchFamily="34" charset="0"/>
              </a:rPr>
              <a:t>Revelation 14:15</a:t>
            </a:r>
          </a:p>
        </p:txBody>
      </p:sp>
      <p:sp>
        <p:nvSpPr>
          <p:cNvPr id="7" name="Rectangle 6">
            <a:extLst>
              <a:ext uri="{FF2B5EF4-FFF2-40B4-BE49-F238E27FC236}">
                <a16:creationId xmlns:a16="http://schemas.microsoft.com/office/drawing/2014/main" id="{00F0466E-9BFD-43AE-9FAB-FDD14D6B6E0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
        <p:nvSpPr>
          <p:cNvPr id="8" name="Speech Bubble: Oval 7">
            <a:extLst>
              <a:ext uri="{FF2B5EF4-FFF2-40B4-BE49-F238E27FC236}">
                <a16:creationId xmlns:a16="http://schemas.microsoft.com/office/drawing/2014/main" id="{A19581E6-5EA5-4F35-93D4-11E424171723}"/>
              </a:ext>
            </a:extLst>
          </p:cNvPr>
          <p:cNvSpPr/>
          <p:nvPr/>
        </p:nvSpPr>
        <p:spPr>
          <a:xfrm>
            <a:off x="56561" y="2128321"/>
            <a:ext cx="1200938" cy="984123"/>
          </a:xfrm>
          <a:prstGeom prst="wedgeEllipseCallout">
            <a:avLst>
              <a:gd name="adj1" fmla="val 119956"/>
              <a:gd name="adj2" fmla="val -28480"/>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b="1" dirty="0">
                <a:solidFill>
                  <a:schemeClr val="bg1"/>
                </a:solidFill>
                <a:latin typeface="Calibri"/>
              </a:rPr>
              <a:t>Angel #4</a:t>
            </a:r>
          </a:p>
        </p:txBody>
      </p:sp>
      <p:sp>
        <p:nvSpPr>
          <p:cNvPr id="9" name="Speech Bubble: Oval 8">
            <a:extLst>
              <a:ext uri="{FF2B5EF4-FFF2-40B4-BE49-F238E27FC236}">
                <a16:creationId xmlns:a16="http://schemas.microsoft.com/office/drawing/2014/main" id="{8024ADE1-A8DE-42E3-A771-CED7F56CA298}"/>
              </a:ext>
            </a:extLst>
          </p:cNvPr>
          <p:cNvSpPr/>
          <p:nvPr/>
        </p:nvSpPr>
        <p:spPr>
          <a:xfrm>
            <a:off x="160255" y="3222109"/>
            <a:ext cx="1316316" cy="1060323"/>
          </a:xfrm>
          <a:prstGeom prst="wedgeEllipseCallout">
            <a:avLst>
              <a:gd name="adj1" fmla="val 109686"/>
              <a:gd name="adj2" fmla="val -42602"/>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Daniel 7:13</a:t>
            </a:r>
          </a:p>
        </p:txBody>
      </p:sp>
    </p:spTree>
    <p:extLst>
      <p:ext uri="{BB962C8B-B14F-4D97-AF65-F5344CB8AC3E}">
        <p14:creationId xmlns:p14="http://schemas.microsoft.com/office/powerpoint/2010/main" val="395802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647700" y="1447800"/>
            <a:ext cx="7696200" cy="5029200"/>
          </a:xfrm>
          <a:prstGeom prst="rect">
            <a:avLst/>
          </a:prstGeom>
          <a:noFill/>
          <a:ln w="9525">
            <a:noFill/>
            <a:miter lim="800000"/>
            <a:headEnd/>
            <a:tailEnd/>
          </a:ln>
        </p:spPr>
      </p:pic>
      <p:sp>
        <p:nvSpPr>
          <p:cNvPr id="5" name="TextBox 4"/>
          <p:cNvSpPr txBox="1"/>
          <p:nvPr/>
        </p:nvSpPr>
        <p:spPr>
          <a:xfrm>
            <a:off x="1424473" y="2133600"/>
            <a:ext cx="6096000" cy="2308324"/>
          </a:xfrm>
          <a:prstGeom prst="rect">
            <a:avLst/>
          </a:prstGeom>
          <a:noFill/>
        </p:spPr>
        <p:txBody>
          <a:bodyPr wrap="square" rtlCol="0">
            <a:spAutoFit/>
          </a:bodyPr>
          <a:lstStyle/>
          <a:p>
            <a:pPr algn="ctr"/>
            <a:r>
              <a:rPr lang="en-US" sz="3600" i="1" dirty="0">
                <a:latin typeface="Arial" panose="020B0604020202020204" pitchFamily="34" charset="0"/>
                <a:cs typeface="Arial" panose="020B0604020202020204" pitchFamily="34" charset="0"/>
              </a:rPr>
              <a:t>“</a:t>
            </a:r>
            <a:r>
              <a:rPr lang="en-US" sz="3600" b="1" i="1" dirty="0">
                <a:latin typeface="Arial" panose="020B0604020202020204" pitchFamily="34" charset="0"/>
                <a:cs typeface="Arial" panose="020B0604020202020204" pitchFamily="34" charset="0"/>
              </a:rPr>
              <a:t>And </a:t>
            </a:r>
            <a:r>
              <a:rPr lang="en-US" sz="3600" b="1" i="1" u="sng" dirty="0">
                <a:latin typeface="Arial" panose="020B0604020202020204" pitchFamily="34" charset="0"/>
                <a:cs typeface="Arial" panose="020B0604020202020204" pitchFamily="34" charset="0"/>
              </a:rPr>
              <a:t>he that sat on the cloud</a:t>
            </a:r>
            <a:r>
              <a:rPr lang="en-US" sz="3600" b="1" i="1" dirty="0">
                <a:latin typeface="Arial" panose="020B0604020202020204" pitchFamily="34" charset="0"/>
                <a:cs typeface="Arial" panose="020B0604020202020204" pitchFamily="34" charset="0"/>
              </a:rPr>
              <a:t> cast his sickle upon the earth; and the earth was reaped</a:t>
            </a:r>
            <a:r>
              <a:rPr lang="en-US" sz="3600" i="1" dirty="0">
                <a:latin typeface="Arial" panose="020B0604020202020204" pitchFamily="34" charset="0"/>
                <a:cs typeface="Arial" panose="020B0604020202020204" pitchFamily="34" charset="0"/>
              </a:rPr>
              <a:t>.”</a:t>
            </a:r>
          </a:p>
        </p:txBody>
      </p:sp>
      <p:sp>
        <p:nvSpPr>
          <p:cNvPr id="6" name="Title 1"/>
          <p:cNvSpPr>
            <a:spLocks noGrp="1"/>
          </p:cNvSpPr>
          <p:nvPr>
            <p:ph type="title"/>
          </p:nvPr>
        </p:nvSpPr>
        <p:spPr>
          <a:xfrm>
            <a:off x="457200" y="461417"/>
            <a:ext cx="8229600" cy="769441"/>
          </a:xfrm>
        </p:spPr>
        <p:txBody>
          <a:bodyPr>
            <a:spAutoFit/>
          </a:bodyPr>
          <a:lstStyle/>
          <a:p>
            <a:r>
              <a:rPr lang="en-US" b="1" u="sng" dirty="0">
                <a:solidFill>
                  <a:schemeClr val="bg1"/>
                </a:solidFill>
                <a:latin typeface="Arial" panose="020B0604020202020204" pitchFamily="34" charset="0"/>
                <a:cs typeface="Arial" panose="020B0604020202020204" pitchFamily="34" charset="0"/>
              </a:rPr>
              <a:t>Revelation 14:16</a:t>
            </a:r>
          </a:p>
        </p:txBody>
      </p:sp>
      <p:sp>
        <p:nvSpPr>
          <p:cNvPr id="7" name="Rectangle 6">
            <a:extLst>
              <a:ext uri="{FF2B5EF4-FFF2-40B4-BE49-F238E27FC236}">
                <a16:creationId xmlns:a16="http://schemas.microsoft.com/office/drawing/2014/main" id="{BC2BAE70-4EE6-4920-9EB6-6A34308789A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
        <p:nvSpPr>
          <p:cNvPr id="8" name="Speech Bubble: Oval 7">
            <a:extLst>
              <a:ext uri="{FF2B5EF4-FFF2-40B4-BE49-F238E27FC236}">
                <a16:creationId xmlns:a16="http://schemas.microsoft.com/office/drawing/2014/main" id="{4A3AB88D-E122-42F1-B6B3-EF471A4AE76B}"/>
              </a:ext>
            </a:extLst>
          </p:cNvPr>
          <p:cNvSpPr/>
          <p:nvPr/>
        </p:nvSpPr>
        <p:spPr>
          <a:xfrm>
            <a:off x="75418" y="2557417"/>
            <a:ext cx="1708368" cy="1060323"/>
          </a:xfrm>
          <a:prstGeom prst="wedgeEllipseCallout">
            <a:avLst>
              <a:gd name="adj1" fmla="val 109686"/>
              <a:gd name="adj2" fmla="val -42602"/>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Daniel 7:13</a:t>
            </a:r>
          </a:p>
          <a:p>
            <a:pPr algn="ctr"/>
            <a:r>
              <a:rPr lang="en-US" dirty="0">
                <a:solidFill>
                  <a:schemeClr val="bg1"/>
                </a:solidFill>
              </a:rPr>
              <a:t>Revelation 1:7</a:t>
            </a:r>
          </a:p>
        </p:txBody>
      </p:sp>
    </p:spTree>
    <p:extLst>
      <p:ext uri="{BB962C8B-B14F-4D97-AF65-F5344CB8AC3E}">
        <p14:creationId xmlns:p14="http://schemas.microsoft.com/office/powerpoint/2010/main" val="60573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4" y="637030"/>
            <a:ext cx="8993172" cy="630942"/>
          </a:xfrm>
          <a:noFill/>
          <a:ln>
            <a:noFill/>
          </a:ln>
        </p:spPr>
        <p:txBody>
          <a:bodyPr wrap="square">
            <a:spAutoFit/>
          </a:bodyPr>
          <a:lstStyle/>
          <a:p>
            <a:r>
              <a:rPr lang="en-US" sz="3500" b="1" u="sng" dirty="0">
                <a:solidFill>
                  <a:schemeClr val="bg1"/>
                </a:solidFill>
                <a:latin typeface="Arial Narrow" panose="020B0606020202030204" pitchFamily="34" charset="0"/>
              </a:rPr>
              <a:t>Sickle of Judgment – As Viewed by the Righteous</a:t>
            </a:r>
            <a:endParaRPr lang="en-US" sz="3500" b="1" dirty="0">
              <a:solidFill>
                <a:schemeClr val="bg1"/>
              </a:solidFill>
              <a:latin typeface="Arial Narrow" panose="020B0606020202030204" pitchFamily="34" charset="0"/>
            </a:endParaRPr>
          </a:p>
        </p:txBody>
      </p:sp>
      <p:sp>
        <p:nvSpPr>
          <p:cNvPr id="3" name="Content Placeholder 2"/>
          <p:cNvSpPr>
            <a:spLocks noGrp="1"/>
          </p:cNvSpPr>
          <p:nvPr>
            <p:ph idx="1"/>
          </p:nvPr>
        </p:nvSpPr>
        <p:spPr>
          <a:xfrm>
            <a:off x="447773" y="1310324"/>
            <a:ext cx="8229600" cy="5115246"/>
          </a:xfrm>
          <a:solidFill>
            <a:schemeClr val="bg1"/>
          </a:solidFill>
          <a:ln w="38100">
            <a:noFill/>
          </a:ln>
        </p:spPr>
        <p:txBody>
          <a:bodyPr>
            <a:spAutoFit/>
          </a:bodyPr>
          <a:lstStyle/>
          <a:p>
            <a:r>
              <a:rPr lang="en-US" b="1" dirty="0">
                <a:latin typeface="Arial Narrow" panose="020B0606020202030204" pitchFamily="34" charset="0"/>
              </a:rPr>
              <a:t>Please keep in mind; this is NOT the scene of the final judgment, NOT the scene of the fall of Jerusalem, but a judgment against </a:t>
            </a:r>
            <a:r>
              <a:rPr lang="en-US" b="1" i="1" dirty="0">
                <a:latin typeface="Arial Narrow" panose="020B0606020202030204" pitchFamily="34" charset="0"/>
              </a:rPr>
              <a:t>“Babylon.” (ROME)</a:t>
            </a:r>
          </a:p>
          <a:p>
            <a:r>
              <a:rPr lang="en-US" b="1" dirty="0">
                <a:latin typeface="Arial Narrow" panose="020B0606020202030204" pitchFamily="34" charset="0"/>
              </a:rPr>
              <a:t>When? The announcements of </a:t>
            </a:r>
            <a:r>
              <a:rPr lang="en-US" b="1" u="sng" dirty="0">
                <a:latin typeface="Arial Narrow" panose="020B0606020202030204" pitchFamily="34" charset="0"/>
              </a:rPr>
              <a:t>the first three angels</a:t>
            </a:r>
            <a:r>
              <a:rPr lang="en-US" b="1" dirty="0">
                <a:latin typeface="Arial Narrow" panose="020B0606020202030204" pitchFamily="34" charset="0"/>
              </a:rPr>
              <a:t> have been fulfilled.</a:t>
            </a:r>
          </a:p>
          <a:p>
            <a:r>
              <a:rPr lang="en-US" b="1" dirty="0">
                <a:latin typeface="Arial Narrow" panose="020B0606020202030204" pitchFamily="34" charset="0"/>
              </a:rPr>
              <a:t>This is the execution of God’s wrath over Rome.</a:t>
            </a:r>
          </a:p>
          <a:p>
            <a:pPr lvl="1"/>
            <a:r>
              <a:rPr lang="en-US" b="1" dirty="0">
                <a:latin typeface="Arial Narrow" panose="020B0606020202030204" pitchFamily="34" charset="0"/>
              </a:rPr>
              <a:t>The</a:t>
            </a:r>
            <a:r>
              <a:rPr lang="en-US" dirty="0">
                <a:latin typeface="Arial Narrow" panose="020B0606020202030204" pitchFamily="34" charset="0"/>
              </a:rPr>
              <a:t> </a:t>
            </a:r>
            <a:r>
              <a:rPr lang="en-US" i="1" dirty="0">
                <a:latin typeface="Arial Narrow" panose="020B0606020202030204" pitchFamily="34" charset="0"/>
              </a:rPr>
              <a:t>“</a:t>
            </a:r>
            <a:r>
              <a:rPr lang="en-US" b="1" i="1" dirty="0">
                <a:latin typeface="Arial Narrow" panose="020B0606020202030204" pitchFamily="34" charset="0"/>
              </a:rPr>
              <a:t>one sitting on the cloud</a:t>
            </a:r>
            <a:r>
              <a:rPr lang="en-US" i="1" dirty="0">
                <a:latin typeface="Arial Narrow" panose="020B0606020202030204" pitchFamily="34" charset="0"/>
              </a:rPr>
              <a:t>” </a:t>
            </a:r>
            <a:r>
              <a:rPr lang="en-US" b="1" dirty="0">
                <a:latin typeface="Arial Narrow" panose="020B0606020202030204" pitchFamily="34" charset="0"/>
              </a:rPr>
              <a:t>having a</a:t>
            </a:r>
            <a:r>
              <a:rPr lang="en-US" dirty="0">
                <a:latin typeface="Arial Narrow" panose="020B0606020202030204" pitchFamily="34" charset="0"/>
              </a:rPr>
              <a:t> </a:t>
            </a:r>
            <a:r>
              <a:rPr lang="en-US" i="1" dirty="0">
                <a:latin typeface="Arial Narrow" panose="020B0606020202030204" pitchFamily="34" charset="0"/>
              </a:rPr>
              <a:t>“</a:t>
            </a:r>
            <a:r>
              <a:rPr lang="en-US" b="1" i="1" dirty="0">
                <a:latin typeface="Arial Narrow" panose="020B0606020202030204" pitchFamily="34" charset="0"/>
              </a:rPr>
              <a:t>golden crown</a:t>
            </a:r>
            <a:r>
              <a:rPr lang="en-US" i="1" dirty="0">
                <a:latin typeface="Arial Narrow" panose="020B0606020202030204" pitchFamily="34" charset="0"/>
              </a:rPr>
              <a:t>”</a:t>
            </a:r>
            <a:r>
              <a:rPr lang="en-US" dirty="0">
                <a:latin typeface="Arial Narrow" panose="020B0606020202030204" pitchFamily="34" charset="0"/>
              </a:rPr>
              <a:t> </a:t>
            </a:r>
            <a:r>
              <a:rPr lang="en-US" b="1" dirty="0">
                <a:latin typeface="Arial Narrow" panose="020B0606020202030204" pitchFamily="34" charset="0"/>
              </a:rPr>
              <a:t>and a</a:t>
            </a:r>
            <a:r>
              <a:rPr lang="en-US" dirty="0">
                <a:latin typeface="Arial Narrow" panose="020B0606020202030204" pitchFamily="34" charset="0"/>
              </a:rPr>
              <a:t> </a:t>
            </a:r>
            <a:r>
              <a:rPr lang="en-US" i="1" dirty="0">
                <a:latin typeface="Arial Narrow" panose="020B0606020202030204" pitchFamily="34" charset="0"/>
              </a:rPr>
              <a:t>“</a:t>
            </a:r>
            <a:r>
              <a:rPr lang="en-US" b="1" i="1" dirty="0">
                <a:latin typeface="Arial Narrow" panose="020B0606020202030204" pitchFamily="34" charset="0"/>
              </a:rPr>
              <a:t>sharp sickle</a:t>
            </a:r>
            <a:r>
              <a:rPr lang="en-US" i="1" dirty="0">
                <a:latin typeface="Arial Narrow" panose="020B0606020202030204" pitchFamily="34" charset="0"/>
              </a:rPr>
              <a:t>” </a:t>
            </a:r>
            <a:r>
              <a:rPr lang="en-US" b="1" i="1" dirty="0">
                <a:latin typeface="Arial Narrow" panose="020B0606020202030204" pitchFamily="34" charset="0"/>
              </a:rPr>
              <a:t>is</a:t>
            </a:r>
            <a:r>
              <a:rPr lang="en-US" i="1" dirty="0">
                <a:latin typeface="Arial Narrow" panose="020B0606020202030204" pitchFamily="34" charset="0"/>
              </a:rPr>
              <a:t> “</a:t>
            </a:r>
            <a:r>
              <a:rPr lang="en-US" b="1" i="1" dirty="0">
                <a:latin typeface="Arial Narrow" panose="020B0606020202030204" pitchFamily="34" charset="0"/>
              </a:rPr>
              <a:t>one like unto a son of man</a:t>
            </a:r>
            <a:r>
              <a:rPr lang="en-US" i="1" dirty="0">
                <a:latin typeface="Arial Narrow" panose="020B0606020202030204" pitchFamily="34" charset="0"/>
              </a:rPr>
              <a:t>”</a:t>
            </a:r>
            <a:r>
              <a:rPr lang="en-US" dirty="0">
                <a:latin typeface="Arial Narrow" panose="020B0606020202030204" pitchFamily="34" charset="0"/>
              </a:rPr>
              <a:t> </a:t>
            </a:r>
            <a:r>
              <a:rPr lang="en-US" b="1" dirty="0">
                <a:latin typeface="Arial Narrow" panose="020B0606020202030204" pitchFamily="34" charset="0"/>
              </a:rPr>
              <a:t>(Daniel 7:13)</a:t>
            </a:r>
            <a:endParaRPr lang="en-US" dirty="0">
              <a:latin typeface="Arial Narrow" panose="020B0606020202030204" pitchFamily="34" charset="0"/>
            </a:endParaRPr>
          </a:p>
        </p:txBody>
      </p:sp>
      <p:sp>
        <p:nvSpPr>
          <p:cNvPr id="4" name="Rectangle 3">
            <a:extLst>
              <a:ext uri="{FF2B5EF4-FFF2-40B4-BE49-F238E27FC236}">
                <a16:creationId xmlns:a16="http://schemas.microsoft.com/office/drawing/2014/main" id="{62B50F99-3560-4520-A900-309DA7F1293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14</a:t>
            </a:r>
          </a:p>
        </p:txBody>
      </p:sp>
    </p:spTree>
    <p:extLst>
      <p:ext uri="{BB962C8B-B14F-4D97-AF65-F5344CB8AC3E}">
        <p14:creationId xmlns:p14="http://schemas.microsoft.com/office/powerpoint/2010/main" val="175970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2474</TotalTime>
  <Words>1956</Words>
  <Application>Microsoft Office PowerPoint</Application>
  <PresentationFormat>On-screen Show (4:3)</PresentationFormat>
  <Paragraphs>191</Paragraphs>
  <Slides>29</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Arial Narrow</vt:lpstr>
      <vt:lpstr>Calibri</vt:lpstr>
      <vt:lpstr>Corbel</vt:lpstr>
      <vt:lpstr>Times New Roman</vt:lpstr>
      <vt:lpstr>1_Office Theme</vt:lpstr>
      <vt:lpstr>2_Office Theme</vt:lpstr>
      <vt:lpstr>Depth</vt:lpstr>
      <vt:lpstr>1_Depth</vt:lpstr>
      <vt:lpstr>A Study Of  The Book Of Revelation</vt:lpstr>
      <vt:lpstr>Revelation 14:13</vt:lpstr>
      <vt:lpstr>PowerPoint Presentation</vt:lpstr>
      <vt:lpstr>Contrast</vt:lpstr>
      <vt:lpstr>PowerPoint Presentation</vt:lpstr>
      <vt:lpstr>Revelation 14:14</vt:lpstr>
      <vt:lpstr>Revelation 14:15</vt:lpstr>
      <vt:lpstr>Revelation 14:16</vt:lpstr>
      <vt:lpstr>Sickle of Judgment – As Viewed by the Righteous</vt:lpstr>
      <vt:lpstr>Sickle of Judgment – As Viewed by the Righteous</vt:lpstr>
      <vt:lpstr>Revelation 14:17</vt:lpstr>
      <vt:lpstr>Revelation 14:18</vt:lpstr>
      <vt:lpstr>Revelation 14:19</vt:lpstr>
      <vt:lpstr>Revelation 14:20</vt:lpstr>
      <vt:lpstr>Sickle of Judgment – The Fifth And Sixth Angels:  The Time Is Come To Reap The Wicked (14:17-20)</vt:lpstr>
      <vt:lpstr>Sickle of Judgment – The Fifth And Sixth Angels:  The Time Is Come To Reap The Wicked (14:17-20)</vt:lpstr>
      <vt:lpstr>Sickle of Judgment – The Fifth And Sixth Angels:  The Time Is Come To Reap The Wicked (14:17-20)</vt:lpstr>
      <vt:lpstr>Sickle of Judgment – Viewed by the Unrighteous</vt:lpstr>
      <vt:lpstr>Sickle of Judgment – Viewed by the Unrighteous</vt:lpstr>
      <vt:lpstr>Review</vt:lpstr>
      <vt:lpstr>Review</vt:lpstr>
      <vt:lpstr>Contrast</vt:lpstr>
      <vt:lpstr>The Book of Revelation: Chapter 15</vt:lpstr>
      <vt:lpstr>Revelation</vt:lpstr>
      <vt:lpstr>Revelation</vt:lpstr>
      <vt:lpstr>PowerPoint Presentation</vt:lpstr>
      <vt:lpstr>PowerPoint Presentation</vt:lpstr>
      <vt:lpstr>Revelation 15:1</vt:lpstr>
      <vt:lpstr>Another Angel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55</cp:revision>
  <cp:lastPrinted>2021-04-03T00:45:02Z</cp:lastPrinted>
  <dcterms:created xsi:type="dcterms:W3CDTF">2021-03-14T14:35:38Z</dcterms:created>
  <dcterms:modified xsi:type="dcterms:W3CDTF">2021-04-03T00:45:35Z</dcterms:modified>
</cp:coreProperties>
</file>